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59" r:id="rId6"/>
    <p:sldId id="264" r:id="rId7"/>
    <p:sldId id="274" r:id="rId8"/>
    <p:sldId id="260" r:id="rId9"/>
    <p:sldId id="262" r:id="rId10"/>
    <p:sldId id="263" r:id="rId11"/>
    <p:sldId id="265" r:id="rId12"/>
    <p:sldId id="266" r:id="rId13"/>
    <p:sldId id="267" r:id="rId14"/>
    <p:sldId id="268" r:id="rId15"/>
    <p:sldId id="275" r:id="rId16"/>
    <p:sldId id="269" r:id="rId17"/>
    <p:sldId id="270" r:id="rId18"/>
    <p:sldId id="271" r:id="rId19"/>
    <p:sldId id="272"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6" d="100"/>
          <a:sy n="76" d="100"/>
        </p:scale>
        <p:origin x="296" y="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ushri Asthana" userId="a81ba10be941b062" providerId="LiveId" clId="{05E4D7B5-65E6-4B06-88B7-9E65CDCCB17F}"/>
    <pc:docChg chg="undo custSel addSld modSld">
      <pc:chgData name="Tanushri Asthana" userId="a81ba10be941b062" providerId="LiveId" clId="{05E4D7B5-65E6-4B06-88B7-9E65CDCCB17F}" dt="2023-10-11T18:33:11.426" v="1936" actId="14100"/>
      <pc:docMkLst>
        <pc:docMk/>
      </pc:docMkLst>
      <pc:sldChg chg="modSp mod">
        <pc:chgData name="Tanushri Asthana" userId="a81ba10be941b062" providerId="LiveId" clId="{05E4D7B5-65E6-4B06-88B7-9E65CDCCB17F}" dt="2023-10-11T04:58:14.818" v="413" actId="2711"/>
        <pc:sldMkLst>
          <pc:docMk/>
          <pc:sldMk cId="1247702798" sldId="257"/>
        </pc:sldMkLst>
        <pc:spChg chg="mod">
          <ac:chgData name="Tanushri Asthana" userId="a81ba10be941b062" providerId="LiveId" clId="{05E4D7B5-65E6-4B06-88B7-9E65CDCCB17F}" dt="2023-10-11T04:58:14.818" v="413" actId="2711"/>
          <ac:spMkLst>
            <pc:docMk/>
            <pc:sldMk cId="1247702798" sldId="257"/>
            <ac:spMk id="2" creationId="{EB050255-9165-D260-B66E-2C92CE3F59E7}"/>
          </ac:spMkLst>
        </pc:spChg>
      </pc:sldChg>
      <pc:sldChg chg="modSp new mod">
        <pc:chgData name="Tanushri Asthana" userId="a81ba10be941b062" providerId="LiveId" clId="{05E4D7B5-65E6-4B06-88B7-9E65CDCCB17F}" dt="2023-10-11T04:57:24.775" v="391" actId="5793"/>
        <pc:sldMkLst>
          <pc:docMk/>
          <pc:sldMk cId="2474226826" sldId="259"/>
        </pc:sldMkLst>
        <pc:spChg chg="mod">
          <ac:chgData name="Tanushri Asthana" userId="a81ba10be941b062" providerId="LiveId" clId="{05E4D7B5-65E6-4B06-88B7-9E65CDCCB17F}" dt="2023-10-11T04:51:30.020" v="17" actId="2711"/>
          <ac:spMkLst>
            <pc:docMk/>
            <pc:sldMk cId="2474226826" sldId="259"/>
            <ac:spMk id="2" creationId="{F45F4ED0-6C62-2820-213F-0D7C05F40CEB}"/>
          </ac:spMkLst>
        </pc:spChg>
        <pc:spChg chg="mod">
          <ac:chgData name="Tanushri Asthana" userId="a81ba10be941b062" providerId="LiveId" clId="{05E4D7B5-65E6-4B06-88B7-9E65CDCCB17F}" dt="2023-10-11T04:57:24.775" v="391" actId="5793"/>
          <ac:spMkLst>
            <pc:docMk/>
            <pc:sldMk cId="2474226826" sldId="259"/>
            <ac:spMk id="3" creationId="{08284A68-22AE-C263-1A61-3D7C986136C2}"/>
          </ac:spMkLst>
        </pc:spChg>
      </pc:sldChg>
      <pc:sldChg chg="addSp modSp new mod">
        <pc:chgData name="Tanushri Asthana" userId="a81ba10be941b062" providerId="LiveId" clId="{05E4D7B5-65E6-4B06-88B7-9E65CDCCB17F}" dt="2023-10-11T06:14:28.682" v="835" actId="13926"/>
        <pc:sldMkLst>
          <pc:docMk/>
          <pc:sldMk cId="4129433703" sldId="260"/>
        </pc:sldMkLst>
        <pc:spChg chg="mod">
          <ac:chgData name="Tanushri Asthana" userId="a81ba10be941b062" providerId="LiveId" clId="{05E4D7B5-65E6-4B06-88B7-9E65CDCCB17F}" dt="2023-10-11T06:14:28.682" v="835" actId="13926"/>
          <ac:spMkLst>
            <pc:docMk/>
            <pc:sldMk cId="4129433703" sldId="260"/>
            <ac:spMk id="2" creationId="{28EAF886-E60C-CEE1-2AF4-80598D780FAC}"/>
          </ac:spMkLst>
        </pc:spChg>
        <pc:spChg chg="mod">
          <ac:chgData name="Tanushri Asthana" userId="a81ba10be941b062" providerId="LiveId" clId="{05E4D7B5-65E6-4B06-88B7-9E65CDCCB17F}" dt="2023-10-11T05:30:14.462" v="629" actId="1076"/>
          <ac:spMkLst>
            <pc:docMk/>
            <pc:sldMk cId="4129433703" sldId="260"/>
            <ac:spMk id="3" creationId="{3236479E-2EE4-2BA7-30C6-899125937B20}"/>
          </ac:spMkLst>
        </pc:spChg>
        <pc:picChg chg="add mod">
          <ac:chgData name="Tanushri Asthana" userId="a81ba10be941b062" providerId="LiveId" clId="{05E4D7B5-65E6-4B06-88B7-9E65CDCCB17F}" dt="2023-10-11T05:12:12.809" v="541" actId="14100"/>
          <ac:picMkLst>
            <pc:docMk/>
            <pc:sldMk cId="4129433703" sldId="260"/>
            <ac:picMk id="5" creationId="{643A810C-BCB2-0F1F-19B3-D5CD9A088D61}"/>
          </ac:picMkLst>
        </pc:picChg>
      </pc:sldChg>
      <pc:sldChg chg="modSp new mod">
        <pc:chgData name="Tanushri Asthana" userId="a81ba10be941b062" providerId="LiveId" clId="{05E4D7B5-65E6-4B06-88B7-9E65CDCCB17F}" dt="2023-10-11T04:59:15.792" v="479" actId="20577"/>
        <pc:sldMkLst>
          <pc:docMk/>
          <pc:sldMk cId="4044096813" sldId="261"/>
        </pc:sldMkLst>
        <pc:spChg chg="mod">
          <ac:chgData name="Tanushri Asthana" userId="a81ba10be941b062" providerId="LiveId" clId="{05E4D7B5-65E6-4B06-88B7-9E65CDCCB17F}" dt="2023-10-11T04:58:02.722" v="412" actId="2711"/>
          <ac:spMkLst>
            <pc:docMk/>
            <pc:sldMk cId="4044096813" sldId="261"/>
            <ac:spMk id="2" creationId="{6E5E8065-DF55-5062-935F-7E55F3F4E0C5}"/>
          </ac:spMkLst>
        </pc:spChg>
        <pc:spChg chg="mod">
          <ac:chgData name="Tanushri Asthana" userId="a81ba10be941b062" providerId="LiveId" clId="{05E4D7B5-65E6-4B06-88B7-9E65CDCCB17F}" dt="2023-10-11T04:59:15.792" v="479" actId="20577"/>
          <ac:spMkLst>
            <pc:docMk/>
            <pc:sldMk cId="4044096813" sldId="261"/>
            <ac:spMk id="3" creationId="{671F8A42-C25C-0748-8E8F-0EA09E40D2AD}"/>
          </ac:spMkLst>
        </pc:spChg>
      </pc:sldChg>
      <pc:sldChg chg="addSp delSp modSp new mod">
        <pc:chgData name="Tanushri Asthana" userId="a81ba10be941b062" providerId="LiveId" clId="{05E4D7B5-65E6-4B06-88B7-9E65CDCCB17F}" dt="2023-10-11T06:17:17.868" v="867" actId="114"/>
        <pc:sldMkLst>
          <pc:docMk/>
          <pc:sldMk cId="3432537734" sldId="262"/>
        </pc:sldMkLst>
        <pc:spChg chg="mod">
          <ac:chgData name="Tanushri Asthana" userId="a81ba10be941b062" providerId="LiveId" clId="{05E4D7B5-65E6-4B06-88B7-9E65CDCCB17F}" dt="2023-10-11T06:17:17.868" v="867" actId="114"/>
          <ac:spMkLst>
            <pc:docMk/>
            <pc:sldMk cId="3432537734" sldId="262"/>
            <ac:spMk id="2" creationId="{6CC812D6-EA47-4603-A59B-6EF0432F3257}"/>
          </ac:spMkLst>
        </pc:spChg>
        <pc:spChg chg="del mod">
          <ac:chgData name="Tanushri Asthana" userId="a81ba10be941b062" providerId="LiveId" clId="{05E4D7B5-65E6-4B06-88B7-9E65CDCCB17F}" dt="2023-10-11T05:31:09.591" v="632" actId="931"/>
          <ac:spMkLst>
            <pc:docMk/>
            <pc:sldMk cId="3432537734" sldId="262"/>
            <ac:spMk id="3" creationId="{FB879462-A2F7-99B1-27F5-9F6B3D44C7AF}"/>
          </ac:spMkLst>
        </pc:spChg>
        <pc:picChg chg="add mod">
          <ac:chgData name="Tanushri Asthana" userId="a81ba10be941b062" providerId="LiveId" clId="{05E4D7B5-65E6-4B06-88B7-9E65CDCCB17F}" dt="2023-10-11T05:51:05.855" v="664" actId="1076"/>
          <ac:picMkLst>
            <pc:docMk/>
            <pc:sldMk cId="3432537734" sldId="262"/>
            <ac:picMk id="5" creationId="{6EA952FB-50E8-7BC7-3719-D5870BDA9AA4}"/>
          </ac:picMkLst>
        </pc:picChg>
      </pc:sldChg>
      <pc:sldChg chg="delSp modSp new mod">
        <pc:chgData name="Tanushri Asthana" userId="a81ba10be941b062" providerId="LiveId" clId="{05E4D7B5-65E6-4B06-88B7-9E65CDCCB17F}" dt="2023-10-11T06:11:45.421" v="814" actId="403"/>
        <pc:sldMkLst>
          <pc:docMk/>
          <pc:sldMk cId="3005352274" sldId="263"/>
        </pc:sldMkLst>
        <pc:spChg chg="del mod">
          <ac:chgData name="Tanushri Asthana" userId="a81ba10be941b062" providerId="LiveId" clId="{05E4D7B5-65E6-4B06-88B7-9E65CDCCB17F}" dt="2023-10-11T05:31:26.984" v="636" actId="478"/>
          <ac:spMkLst>
            <pc:docMk/>
            <pc:sldMk cId="3005352274" sldId="263"/>
            <ac:spMk id="2" creationId="{B6C1CCE2-ADB8-F97E-4CF3-5B8277DDFA88}"/>
          </ac:spMkLst>
        </pc:spChg>
        <pc:spChg chg="mod">
          <ac:chgData name="Tanushri Asthana" userId="a81ba10be941b062" providerId="LiveId" clId="{05E4D7B5-65E6-4B06-88B7-9E65CDCCB17F}" dt="2023-10-11T06:11:45.421" v="814" actId="403"/>
          <ac:spMkLst>
            <pc:docMk/>
            <pc:sldMk cId="3005352274" sldId="263"/>
            <ac:spMk id="3" creationId="{1A8A80F2-547B-D41A-6E10-EFDA42E55E53}"/>
          </ac:spMkLst>
        </pc:spChg>
      </pc:sldChg>
      <pc:sldChg chg="addSp delSp modSp new mod">
        <pc:chgData name="Tanushri Asthana" userId="a81ba10be941b062" providerId="LiveId" clId="{05E4D7B5-65E6-4B06-88B7-9E65CDCCB17F}" dt="2023-10-11T05:56:20.194" v="699" actId="14100"/>
        <pc:sldMkLst>
          <pc:docMk/>
          <pc:sldMk cId="1717715551" sldId="264"/>
        </pc:sldMkLst>
        <pc:spChg chg="mod">
          <ac:chgData name="Tanushri Asthana" userId="a81ba10be941b062" providerId="LiveId" clId="{05E4D7B5-65E6-4B06-88B7-9E65CDCCB17F}" dt="2023-10-11T05:55:25.900" v="691" actId="14100"/>
          <ac:spMkLst>
            <pc:docMk/>
            <pc:sldMk cId="1717715551" sldId="264"/>
            <ac:spMk id="2" creationId="{554CB100-59E1-8100-A4B6-17BCF63D12E4}"/>
          </ac:spMkLst>
        </pc:spChg>
        <pc:spChg chg="del mod">
          <ac:chgData name="Tanushri Asthana" userId="a81ba10be941b062" providerId="LiveId" clId="{05E4D7B5-65E6-4B06-88B7-9E65CDCCB17F}" dt="2023-10-11T05:55:53.478" v="694" actId="931"/>
          <ac:spMkLst>
            <pc:docMk/>
            <pc:sldMk cId="1717715551" sldId="264"/>
            <ac:spMk id="3" creationId="{8F0AD41F-8B26-A666-C209-E80F095E6B1D}"/>
          </ac:spMkLst>
        </pc:spChg>
        <pc:picChg chg="add mod">
          <ac:chgData name="Tanushri Asthana" userId="a81ba10be941b062" providerId="LiveId" clId="{05E4D7B5-65E6-4B06-88B7-9E65CDCCB17F}" dt="2023-10-11T05:56:20.194" v="699" actId="14100"/>
          <ac:picMkLst>
            <pc:docMk/>
            <pc:sldMk cId="1717715551" sldId="264"/>
            <ac:picMk id="5" creationId="{511B4732-0C13-4916-67E7-407CBA37FE66}"/>
          </ac:picMkLst>
        </pc:picChg>
      </pc:sldChg>
      <pc:sldChg chg="addSp delSp modSp new mod">
        <pc:chgData name="Tanushri Asthana" userId="a81ba10be941b062" providerId="LiveId" clId="{05E4D7B5-65E6-4B06-88B7-9E65CDCCB17F}" dt="2023-10-11T17:05:17.595" v="1546" actId="2711"/>
        <pc:sldMkLst>
          <pc:docMk/>
          <pc:sldMk cId="4238805278" sldId="265"/>
        </pc:sldMkLst>
        <pc:spChg chg="mod">
          <ac:chgData name="Tanushri Asthana" userId="a81ba10be941b062" providerId="LiveId" clId="{05E4D7B5-65E6-4B06-88B7-9E65CDCCB17F}" dt="2023-10-11T17:05:17.595" v="1546" actId="2711"/>
          <ac:spMkLst>
            <pc:docMk/>
            <pc:sldMk cId="4238805278" sldId="265"/>
            <ac:spMk id="2" creationId="{579A61E7-4B2C-A3B0-3377-A71CABC5C542}"/>
          </ac:spMkLst>
        </pc:spChg>
        <pc:spChg chg="mod">
          <ac:chgData name="Tanushri Asthana" userId="a81ba10be941b062" providerId="LiveId" clId="{05E4D7B5-65E6-4B06-88B7-9E65CDCCB17F}" dt="2023-10-11T06:38:29.380" v="1118" actId="255"/>
          <ac:spMkLst>
            <pc:docMk/>
            <pc:sldMk cId="4238805278" sldId="265"/>
            <ac:spMk id="3" creationId="{FEFE88DA-14A4-6F29-F55B-9915407AD3F4}"/>
          </ac:spMkLst>
        </pc:spChg>
        <pc:picChg chg="add del mod">
          <ac:chgData name="Tanushri Asthana" userId="a81ba10be941b062" providerId="LiveId" clId="{05E4D7B5-65E6-4B06-88B7-9E65CDCCB17F}" dt="2023-10-11T06:21:51.717" v="882" actId="478"/>
          <ac:picMkLst>
            <pc:docMk/>
            <pc:sldMk cId="4238805278" sldId="265"/>
            <ac:picMk id="5" creationId="{E27B6490-C1CF-62B7-4EC5-6E531A1C03AA}"/>
          </ac:picMkLst>
        </pc:picChg>
      </pc:sldChg>
      <pc:sldChg chg="addSp delSp modSp new mod">
        <pc:chgData name="Tanushri Asthana" userId="a81ba10be941b062" providerId="LiveId" clId="{05E4D7B5-65E6-4B06-88B7-9E65CDCCB17F}" dt="2023-10-11T06:21:46.537" v="881" actId="22"/>
        <pc:sldMkLst>
          <pc:docMk/>
          <pc:sldMk cId="549433040" sldId="266"/>
        </pc:sldMkLst>
        <pc:spChg chg="del">
          <ac:chgData name="Tanushri Asthana" userId="a81ba10be941b062" providerId="LiveId" clId="{05E4D7B5-65E6-4B06-88B7-9E65CDCCB17F}" dt="2023-10-11T06:20:30.496" v="876" actId="478"/>
          <ac:spMkLst>
            <pc:docMk/>
            <pc:sldMk cId="549433040" sldId="266"/>
            <ac:spMk id="2" creationId="{97DA2FD0-5E7E-652A-3705-885F604E5D3D}"/>
          </ac:spMkLst>
        </pc:spChg>
        <pc:spChg chg="del mod">
          <ac:chgData name="Tanushri Asthana" userId="a81ba10be941b062" providerId="LiveId" clId="{05E4D7B5-65E6-4B06-88B7-9E65CDCCB17F}" dt="2023-10-11T06:21:46.537" v="881" actId="22"/>
          <ac:spMkLst>
            <pc:docMk/>
            <pc:sldMk cId="549433040" sldId="266"/>
            <ac:spMk id="3" creationId="{576497E4-9864-48E6-E64E-6586B1664BCA}"/>
          </ac:spMkLst>
        </pc:spChg>
        <pc:picChg chg="add mod ord">
          <ac:chgData name="Tanushri Asthana" userId="a81ba10be941b062" providerId="LiveId" clId="{05E4D7B5-65E6-4B06-88B7-9E65CDCCB17F}" dt="2023-10-11T06:21:46.537" v="881" actId="22"/>
          <ac:picMkLst>
            <pc:docMk/>
            <pc:sldMk cId="549433040" sldId="266"/>
            <ac:picMk id="5" creationId="{E21F05E1-DEDC-3616-DC6E-006DCD90C6EF}"/>
          </ac:picMkLst>
        </pc:picChg>
      </pc:sldChg>
      <pc:sldChg chg="modSp new mod">
        <pc:chgData name="Tanushri Asthana" userId="a81ba10be941b062" providerId="LiveId" clId="{05E4D7B5-65E6-4B06-88B7-9E65CDCCB17F}" dt="2023-10-11T17:05:06.635" v="1545" actId="27636"/>
        <pc:sldMkLst>
          <pc:docMk/>
          <pc:sldMk cId="788471229" sldId="267"/>
        </pc:sldMkLst>
        <pc:spChg chg="mod">
          <ac:chgData name="Tanushri Asthana" userId="a81ba10be941b062" providerId="LiveId" clId="{05E4D7B5-65E6-4B06-88B7-9E65CDCCB17F}" dt="2023-10-11T17:05:06.635" v="1545" actId="27636"/>
          <ac:spMkLst>
            <pc:docMk/>
            <pc:sldMk cId="788471229" sldId="267"/>
            <ac:spMk id="2" creationId="{728C248D-76BC-7803-8A00-B8709B5F959C}"/>
          </ac:spMkLst>
        </pc:spChg>
        <pc:spChg chg="mod">
          <ac:chgData name="Tanushri Asthana" userId="a81ba10be941b062" providerId="LiveId" clId="{05E4D7B5-65E6-4B06-88B7-9E65CDCCB17F}" dt="2023-10-11T16:38:27.976" v="1314" actId="207"/>
          <ac:spMkLst>
            <pc:docMk/>
            <pc:sldMk cId="788471229" sldId="267"/>
            <ac:spMk id="3" creationId="{26AAF98B-5D2B-5DC1-9D5A-66B38CC9846D}"/>
          </ac:spMkLst>
        </pc:spChg>
      </pc:sldChg>
      <pc:sldChg chg="addSp delSp modSp new mod">
        <pc:chgData name="Tanushri Asthana" userId="a81ba10be941b062" providerId="LiveId" clId="{05E4D7B5-65E6-4B06-88B7-9E65CDCCB17F}" dt="2023-10-11T16:40:47.510" v="1326" actId="931"/>
        <pc:sldMkLst>
          <pc:docMk/>
          <pc:sldMk cId="1490903812" sldId="268"/>
        </pc:sldMkLst>
        <pc:spChg chg="del">
          <ac:chgData name="Tanushri Asthana" userId="a81ba10be941b062" providerId="LiveId" clId="{05E4D7B5-65E6-4B06-88B7-9E65CDCCB17F}" dt="2023-10-11T16:38:39.301" v="1316" actId="478"/>
          <ac:spMkLst>
            <pc:docMk/>
            <pc:sldMk cId="1490903812" sldId="268"/>
            <ac:spMk id="2" creationId="{F772711C-4F7A-69BF-95DE-317AC9709AD0}"/>
          </ac:spMkLst>
        </pc:spChg>
        <pc:spChg chg="add del mod">
          <ac:chgData name="Tanushri Asthana" userId="a81ba10be941b062" providerId="LiveId" clId="{05E4D7B5-65E6-4B06-88B7-9E65CDCCB17F}" dt="2023-10-11T16:40:47.510" v="1326" actId="931"/>
          <ac:spMkLst>
            <pc:docMk/>
            <pc:sldMk cId="1490903812" sldId="268"/>
            <ac:spMk id="3" creationId="{E7BF1808-E30E-52F7-EF45-F007E969411C}"/>
          </ac:spMkLst>
        </pc:spChg>
        <pc:spChg chg="add del mod">
          <ac:chgData name="Tanushri Asthana" userId="a81ba10be941b062" providerId="LiveId" clId="{05E4D7B5-65E6-4B06-88B7-9E65CDCCB17F}" dt="2023-10-11T16:39:53.048" v="1324" actId="478"/>
          <ac:spMkLst>
            <pc:docMk/>
            <pc:sldMk cId="1490903812" sldId="268"/>
            <ac:spMk id="7" creationId="{76D5A5F4-420B-F5E1-88CE-D2D8D0762B31}"/>
          </ac:spMkLst>
        </pc:spChg>
        <pc:picChg chg="add del mod">
          <ac:chgData name="Tanushri Asthana" userId="a81ba10be941b062" providerId="LiveId" clId="{05E4D7B5-65E6-4B06-88B7-9E65CDCCB17F}" dt="2023-10-11T16:39:53.521" v="1325" actId="931"/>
          <ac:picMkLst>
            <pc:docMk/>
            <pc:sldMk cId="1490903812" sldId="268"/>
            <ac:picMk id="5" creationId="{979227C6-3BAA-FC3C-2D42-608F96F48A7D}"/>
          </ac:picMkLst>
        </pc:picChg>
        <pc:picChg chg="add mod">
          <ac:chgData name="Tanushri Asthana" userId="a81ba10be941b062" providerId="LiveId" clId="{05E4D7B5-65E6-4B06-88B7-9E65CDCCB17F}" dt="2023-10-11T16:40:47.510" v="1326" actId="931"/>
          <ac:picMkLst>
            <pc:docMk/>
            <pc:sldMk cId="1490903812" sldId="268"/>
            <ac:picMk id="9" creationId="{DD7FE4D3-C5F2-A013-5C09-6B2EBC56D0C1}"/>
          </ac:picMkLst>
        </pc:picChg>
      </pc:sldChg>
      <pc:sldChg chg="addSp modSp new mod">
        <pc:chgData name="Tanushri Asthana" userId="a81ba10be941b062" providerId="LiveId" clId="{05E4D7B5-65E6-4B06-88B7-9E65CDCCB17F}" dt="2023-10-11T17:38:30.478" v="1924" actId="255"/>
        <pc:sldMkLst>
          <pc:docMk/>
          <pc:sldMk cId="2721827551" sldId="269"/>
        </pc:sldMkLst>
        <pc:spChg chg="mod">
          <ac:chgData name="Tanushri Asthana" userId="a81ba10be941b062" providerId="LiveId" clId="{05E4D7B5-65E6-4B06-88B7-9E65CDCCB17F}" dt="2023-10-11T17:04:57.481" v="1543" actId="27636"/>
          <ac:spMkLst>
            <pc:docMk/>
            <pc:sldMk cId="2721827551" sldId="269"/>
            <ac:spMk id="2" creationId="{CC9105EC-0E2E-74A3-0AD7-02DA38FE48D8}"/>
          </ac:spMkLst>
        </pc:spChg>
        <pc:spChg chg="mod">
          <ac:chgData name="Tanushri Asthana" userId="a81ba10be941b062" providerId="LiveId" clId="{05E4D7B5-65E6-4B06-88B7-9E65CDCCB17F}" dt="2023-10-11T17:38:30.478" v="1924" actId="255"/>
          <ac:spMkLst>
            <pc:docMk/>
            <pc:sldMk cId="2721827551" sldId="269"/>
            <ac:spMk id="3" creationId="{4883941C-A016-CC7C-E1A7-357138A765DB}"/>
          </ac:spMkLst>
        </pc:spChg>
        <pc:graphicFrameChg chg="add mod modGraphic">
          <ac:chgData name="Tanushri Asthana" userId="a81ba10be941b062" providerId="LiveId" clId="{05E4D7B5-65E6-4B06-88B7-9E65CDCCB17F}" dt="2023-10-11T17:00:05.908" v="1502" actId="1076"/>
          <ac:graphicFrameMkLst>
            <pc:docMk/>
            <pc:sldMk cId="2721827551" sldId="269"/>
            <ac:graphicFrameMk id="4" creationId="{8164E7C0-C04C-B6F8-47F4-57EB5503A222}"/>
          </ac:graphicFrameMkLst>
        </pc:graphicFrameChg>
        <pc:graphicFrameChg chg="add mod modGraphic">
          <ac:chgData name="Tanushri Asthana" userId="a81ba10be941b062" providerId="LiveId" clId="{05E4D7B5-65E6-4B06-88B7-9E65CDCCB17F}" dt="2023-10-11T17:00:17.497" v="1504" actId="1076"/>
          <ac:graphicFrameMkLst>
            <pc:docMk/>
            <pc:sldMk cId="2721827551" sldId="269"/>
            <ac:graphicFrameMk id="5" creationId="{57BD73EE-6B9A-1F28-4F31-28B1080A332A}"/>
          </ac:graphicFrameMkLst>
        </pc:graphicFrameChg>
      </pc:sldChg>
      <pc:sldChg chg="addSp delSp modSp new mod">
        <pc:chgData name="Tanushri Asthana" userId="a81ba10be941b062" providerId="LiveId" clId="{05E4D7B5-65E6-4B06-88B7-9E65CDCCB17F}" dt="2023-10-11T17:02:23.548" v="1514" actId="14100"/>
        <pc:sldMkLst>
          <pc:docMk/>
          <pc:sldMk cId="3171470858" sldId="270"/>
        </pc:sldMkLst>
        <pc:spChg chg="del">
          <ac:chgData name="Tanushri Asthana" userId="a81ba10be941b062" providerId="LiveId" clId="{05E4D7B5-65E6-4B06-88B7-9E65CDCCB17F}" dt="2023-10-11T17:01:20.529" v="1506" actId="478"/>
          <ac:spMkLst>
            <pc:docMk/>
            <pc:sldMk cId="3171470858" sldId="270"/>
            <ac:spMk id="2" creationId="{9FD5B82A-53B1-1CA1-11A6-23B1FFF2229D}"/>
          </ac:spMkLst>
        </pc:spChg>
        <pc:spChg chg="del mod">
          <ac:chgData name="Tanushri Asthana" userId="a81ba10be941b062" providerId="LiveId" clId="{05E4D7B5-65E6-4B06-88B7-9E65CDCCB17F}" dt="2023-10-11T17:02:05.636" v="1512" actId="931"/>
          <ac:spMkLst>
            <pc:docMk/>
            <pc:sldMk cId="3171470858" sldId="270"/>
            <ac:spMk id="3" creationId="{5F92BCCC-03D7-5ECC-DF1A-63481BD16A86}"/>
          </ac:spMkLst>
        </pc:spChg>
        <pc:picChg chg="add mod">
          <ac:chgData name="Tanushri Asthana" userId="a81ba10be941b062" providerId="LiveId" clId="{05E4D7B5-65E6-4B06-88B7-9E65CDCCB17F}" dt="2023-10-11T17:02:23.548" v="1514" actId="14100"/>
          <ac:picMkLst>
            <pc:docMk/>
            <pc:sldMk cId="3171470858" sldId="270"/>
            <ac:picMk id="5" creationId="{31D0EF33-D413-9F1D-4549-8AC4BA64B961}"/>
          </ac:picMkLst>
        </pc:picChg>
      </pc:sldChg>
      <pc:sldChg chg="addSp modSp new mod">
        <pc:chgData name="Tanushri Asthana" userId="a81ba10be941b062" providerId="LiveId" clId="{05E4D7B5-65E6-4B06-88B7-9E65CDCCB17F}" dt="2023-10-11T17:38:17.368" v="1923" actId="113"/>
        <pc:sldMkLst>
          <pc:docMk/>
          <pc:sldMk cId="595403689" sldId="271"/>
        </pc:sldMkLst>
        <pc:spChg chg="mod">
          <ac:chgData name="Tanushri Asthana" userId="a81ba10be941b062" providerId="LiveId" clId="{05E4D7B5-65E6-4B06-88B7-9E65CDCCB17F}" dt="2023-10-11T17:30:54.572" v="1581" actId="1076"/>
          <ac:spMkLst>
            <pc:docMk/>
            <pc:sldMk cId="595403689" sldId="271"/>
            <ac:spMk id="2" creationId="{A2D67607-6160-1F16-2E89-558CB52CFE08}"/>
          </ac:spMkLst>
        </pc:spChg>
        <pc:spChg chg="mod">
          <ac:chgData name="Tanushri Asthana" userId="a81ba10be941b062" providerId="LiveId" clId="{05E4D7B5-65E6-4B06-88B7-9E65CDCCB17F}" dt="2023-10-11T17:38:17.368" v="1923" actId="113"/>
          <ac:spMkLst>
            <pc:docMk/>
            <pc:sldMk cId="595403689" sldId="271"/>
            <ac:spMk id="3" creationId="{A0108429-DC27-A7A8-DD1B-C16F4B3B986F}"/>
          </ac:spMkLst>
        </pc:spChg>
        <pc:graphicFrameChg chg="add mod modGraphic">
          <ac:chgData name="Tanushri Asthana" userId="a81ba10be941b062" providerId="LiveId" clId="{05E4D7B5-65E6-4B06-88B7-9E65CDCCB17F}" dt="2023-10-11T17:38:06.519" v="1921" actId="1076"/>
          <ac:graphicFrameMkLst>
            <pc:docMk/>
            <pc:sldMk cId="595403689" sldId="271"/>
            <ac:graphicFrameMk id="4" creationId="{0C0AA42B-CB52-D9D6-A0F1-510156C1FEDE}"/>
          </ac:graphicFrameMkLst>
        </pc:graphicFrameChg>
      </pc:sldChg>
      <pc:sldChg chg="addSp delSp modSp new mod">
        <pc:chgData name="Tanushri Asthana" userId="a81ba10be941b062" providerId="LiveId" clId="{05E4D7B5-65E6-4B06-88B7-9E65CDCCB17F}" dt="2023-10-11T18:28:45.086" v="1933" actId="931"/>
        <pc:sldMkLst>
          <pc:docMk/>
          <pc:sldMk cId="1967298706" sldId="272"/>
        </pc:sldMkLst>
        <pc:spChg chg="del">
          <ac:chgData name="Tanushri Asthana" userId="a81ba10be941b062" providerId="LiveId" clId="{05E4D7B5-65E6-4B06-88B7-9E65CDCCB17F}" dt="2023-10-11T17:38:56.711" v="1926" actId="478"/>
          <ac:spMkLst>
            <pc:docMk/>
            <pc:sldMk cId="1967298706" sldId="272"/>
            <ac:spMk id="2" creationId="{8FF01CCE-489F-D398-C92E-1A9DC8970C69}"/>
          </ac:spMkLst>
        </pc:spChg>
        <pc:spChg chg="del mod">
          <ac:chgData name="Tanushri Asthana" userId="a81ba10be941b062" providerId="LiveId" clId="{05E4D7B5-65E6-4B06-88B7-9E65CDCCB17F}" dt="2023-10-11T18:28:45.086" v="1933" actId="931"/>
          <ac:spMkLst>
            <pc:docMk/>
            <pc:sldMk cId="1967298706" sldId="272"/>
            <ac:spMk id="3" creationId="{ACD71DCE-758C-EB6C-4037-2DA3D8E205E8}"/>
          </ac:spMkLst>
        </pc:spChg>
        <pc:picChg chg="add mod">
          <ac:chgData name="Tanushri Asthana" userId="a81ba10be941b062" providerId="LiveId" clId="{05E4D7B5-65E6-4B06-88B7-9E65CDCCB17F}" dt="2023-10-11T18:28:45.086" v="1933" actId="931"/>
          <ac:picMkLst>
            <pc:docMk/>
            <pc:sldMk cId="1967298706" sldId="272"/>
            <ac:picMk id="5" creationId="{5389602A-2270-198A-750F-51C28E319884}"/>
          </ac:picMkLst>
        </pc:picChg>
      </pc:sldChg>
      <pc:sldChg chg="delSp modSp new mod">
        <pc:chgData name="Tanushri Asthana" userId="a81ba10be941b062" providerId="LiveId" clId="{05E4D7B5-65E6-4B06-88B7-9E65CDCCB17F}" dt="2023-10-11T18:33:11.426" v="1936" actId="14100"/>
        <pc:sldMkLst>
          <pc:docMk/>
          <pc:sldMk cId="34394680" sldId="273"/>
        </pc:sldMkLst>
        <pc:spChg chg="del">
          <ac:chgData name="Tanushri Asthana" userId="a81ba10be941b062" providerId="LiveId" clId="{05E4D7B5-65E6-4B06-88B7-9E65CDCCB17F}" dt="2023-10-11T18:33:07.567" v="1935" actId="478"/>
          <ac:spMkLst>
            <pc:docMk/>
            <pc:sldMk cId="34394680" sldId="273"/>
            <ac:spMk id="2" creationId="{55F129FB-4437-E6D2-7FFF-83C9BB646ADB}"/>
          </ac:spMkLst>
        </pc:spChg>
        <pc:spChg chg="mod">
          <ac:chgData name="Tanushri Asthana" userId="a81ba10be941b062" providerId="LiveId" clId="{05E4D7B5-65E6-4B06-88B7-9E65CDCCB17F}" dt="2023-10-11T18:33:11.426" v="1936" actId="14100"/>
          <ac:spMkLst>
            <pc:docMk/>
            <pc:sldMk cId="34394680" sldId="273"/>
            <ac:spMk id="3" creationId="{7A70FA19-1DFE-FCB5-A3B9-4746B7F1D698}"/>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A70D1-AE79-BFEE-E4D1-609E34C1A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EDFC97-26DE-9757-8109-D09BB09D75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C7702F-C493-2E0F-352E-CD03912E6525}"/>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CF10EE2C-BFCA-F458-7AD1-754D3D4B29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015482-9BDA-B91A-8C8E-186A3F43F8E2}"/>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1451607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23090-7DDA-498F-DA65-EC925188716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B5E1F4-F07A-B19F-86CB-271E76E1D3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1E9DF8-3DA7-110E-6134-A962DB3BC6A7}"/>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8D20D975-CA0F-45CF-C14E-300635DE18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8D22B2-E2CA-A6A2-ED5F-E972B2C7A678}"/>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1706500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A5FF0D-804C-77C0-F668-6C4288BFC9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852BBE-9792-E252-931C-D4F102B568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36FF3B-FAF3-A0C5-6900-DE3D84E08A50}"/>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ACFB1A60-DD67-8054-FE50-F112493DB6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4E2CBB-7DB6-4455-AED9-A9B4877D6AAD}"/>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1258954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96DA3-A0BE-580B-60F7-001ABDC257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7E5FEC8-EDAA-1BE9-2D5A-20074C28D3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F099F9-42A7-9511-A950-B993175FDF03}"/>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297BC792-35AC-4071-965F-8642E6C365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D359C6-4137-7B24-F693-2874402ACB06}"/>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563801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35EDC-4EF6-D547-0FCE-C22C4D9466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619348E-42A8-BCDF-845A-0A64AC5F667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2E7DE9-6054-2A1E-863E-E573C5215723}"/>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C2B1C65E-7143-804A-28B4-C2B9664AC0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3907D6-2FD9-C5D2-2801-EC48671F7991}"/>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816529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C5BDE-4045-D9CA-32DC-64EC8B4A802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14C444D-247E-ECFB-2416-42BF214F59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CEC896A-3848-DCE6-572B-A766C9AB18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D3902A3-7AE4-5535-1007-C6312E90895E}"/>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6" name="Footer Placeholder 5">
            <a:extLst>
              <a:ext uri="{FF2B5EF4-FFF2-40B4-BE49-F238E27FC236}">
                <a16:creationId xmlns:a16="http://schemas.microsoft.com/office/drawing/2014/main" id="{A0671DD7-314F-BCB0-05C6-8053254086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C004BB6-5E02-F6A2-CD67-F84AC39EB175}"/>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3955975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1015A-D4C4-28D5-D8DC-E1FBC015363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26D6D9-72E4-1577-2742-C8DAC5B262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7432DD-0BDD-0E5B-8288-608B2FCD2E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F821EB-AD6F-82E2-C3D6-721220CA9D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ABD7DB-6D6B-2082-977C-F83181E807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6FBBE89-1B82-E080-D30A-995C98DC143E}"/>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8" name="Footer Placeholder 7">
            <a:extLst>
              <a:ext uri="{FF2B5EF4-FFF2-40B4-BE49-F238E27FC236}">
                <a16:creationId xmlns:a16="http://schemas.microsoft.com/office/drawing/2014/main" id="{D36A51A0-0730-04B5-F6F0-04939DD7224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8E63A5B-7CCC-B8E6-826D-60D94FD01306}"/>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1375940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2431B-AC40-EAE9-ADC2-747705DE054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A25B8E8-7048-0D13-4E3C-86C95734A172}"/>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4" name="Footer Placeholder 3">
            <a:extLst>
              <a:ext uri="{FF2B5EF4-FFF2-40B4-BE49-F238E27FC236}">
                <a16:creationId xmlns:a16="http://schemas.microsoft.com/office/drawing/2014/main" id="{52761343-6F81-0505-9F66-A7BE84B5D14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A27AE5A-5D23-881F-ADAC-E88EEBB444E2}"/>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2016904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EB00A2-E2B2-F8C2-DCA5-3AF1BE1378B1}"/>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3" name="Footer Placeholder 2">
            <a:extLst>
              <a:ext uri="{FF2B5EF4-FFF2-40B4-BE49-F238E27FC236}">
                <a16:creationId xmlns:a16="http://schemas.microsoft.com/office/drawing/2014/main" id="{3F6D3467-D47A-12CB-72C4-131AB0EDF7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FCE1BAC-D462-2E54-7234-0476887EE817}"/>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2966808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277BB-A966-1100-2998-5894370760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570B483-F14C-028A-E8F5-53133FB7EC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0930394-0B74-DC34-2CE1-A3044A8A2A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042ABC-98AB-234F-C6BD-6C5BD5FBB712}"/>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6" name="Footer Placeholder 5">
            <a:extLst>
              <a:ext uri="{FF2B5EF4-FFF2-40B4-BE49-F238E27FC236}">
                <a16:creationId xmlns:a16="http://schemas.microsoft.com/office/drawing/2014/main" id="{5B7783A1-DA31-157B-42DA-BA9D428E0F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909AF1-4195-82C1-794A-C9C7DAC7D512}"/>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3032098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C4B52-A9D4-77D5-60E0-29A9068D93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4B93FC4-1439-8566-F8E0-211D62E4EE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533ECA8-E5CB-61FB-0F22-F5F1FC1979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670ABD-9E0C-71E6-0DA6-FC7E6D5D9FBF}"/>
              </a:ext>
            </a:extLst>
          </p:cNvPr>
          <p:cNvSpPr>
            <a:spLocks noGrp="1"/>
          </p:cNvSpPr>
          <p:nvPr>
            <p:ph type="dt" sz="half" idx="10"/>
          </p:nvPr>
        </p:nvSpPr>
        <p:spPr/>
        <p:txBody>
          <a:bodyPr/>
          <a:lstStyle/>
          <a:p>
            <a:fld id="{2DB8BCC2-CDAB-4F97-AE0D-E9538AD36F69}" type="datetimeFigureOut">
              <a:rPr lang="en-IN" smtClean="0"/>
              <a:t>29-10-2023</a:t>
            </a:fld>
            <a:endParaRPr lang="en-IN"/>
          </a:p>
        </p:txBody>
      </p:sp>
      <p:sp>
        <p:nvSpPr>
          <p:cNvPr id="6" name="Footer Placeholder 5">
            <a:extLst>
              <a:ext uri="{FF2B5EF4-FFF2-40B4-BE49-F238E27FC236}">
                <a16:creationId xmlns:a16="http://schemas.microsoft.com/office/drawing/2014/main" id="{F442C9A2-018D-AFD4-9080-AB2C63A293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519C8F-04B2-C1B9-96F4-FF1EE8410B36}"/>
              </a:ext>
            </a:extLst>
          </p:cNvPr>
          <p:cNvSpPr>
            <a:spLocks noGrp="1"/>
          </p:cNvSpPr>
          <p:nvPr>
            <p:ph type="sldNum" sz="quarter" idx="12"/>
          </p:nvPr>
        </p:nvSpPr>
        <p:spPr/>
        <p:txBody>
          <a:bodyPr/>
          <a:lstStyle/>
          <a:p>
            <a:fld id="{7208AD51-D0C7-47F1-A38B-B412A15AA613}" type="slidenum">
              <a:rPr lang="en-IN" smtClean="0"/>
              <a:t>‹#›</a:t>
            </a:fld>
            <a:endParaRPr lang="en-IN"/>
          </a:p>
        </p:txBody>
      </p:sp>
    </p:spTree>
    <p:extLst>
      <p:ext uri="{BB962C8B-B14F-4D97-AF65-F5344CB8AC3E}">
        <p14:creationId xmlns:p14="http://schemas.microsoft.com/office/powerpoint/2010/main" val="2101505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1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2FEFEA-F11D-E3DB-83B3-48D35A1198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93F208-0A7B-5731-534D-C0F6AB1DDA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6B76AC-2382-9107-355C-0C4EA37979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B8BCC2-CDAB-4F97-AE0D-E9538AD36F69}" type="datetimeFigureOut">
              <a:rPr lang="en-IN" smtClean="0"/>
              <a:t>29-10-2023</a:t>
            </a:fld>
            <a:endParaRPr lang="en-IN"/>
          </a:p>
        </p:txBody>
      </p:sp>
      <p:sp>
        <p:nvSpPr>
          <p:cNvPr id="5" name="Footer Placeholder 4">
            <a:extLst>
              <a:ext uri="{FF2B5EF4-FFF2-40B4-BE49-F238E27FC236}">
                <a16:creationId xmlns:a16="http://schemas.microsoft.com/office/drawing/2014/main" id="{7B64F5DF-CFDB-8348-1CB0-000DD20385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65EC637-6CFC-399C-6825-4BA9C7FD14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08AD51-D0C7-47F1-A38B-B412A15AA613}" type="slidenum">
              <a:rPr lang="en-IN" smtClean="0"/>
              <a:t>‹#›</a:t>
            </a:fld>
            <a:endParaRPr lang="en-IN"/>
          </a:p>
        </p:txBody>
      </p:sp>
    </p:spTree>
    <p:extLst>
      <p:ext uri="{BB962C8B-B14F-4D97-AF65-F5344CB8AC3E}">
        <p14:creationId xmlns:p14="http://schemas.microsoft.com/office/powerpoint/2010/main" val="40314433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1A606-8AE4-6432-148D-204249A02DBE}"/>
              </a:ext>
            </a:extLst>
          </p:cNvPr>
          <p:cNvSpPr>
            <a:spLocks noGrp="1"/>
          </p:cNvSpPr>
          <p:nvPr>
            <p:ph type="ctrTitle"/>
          </p:nvPr>
        </p:nvSpPr>
        <p:spPr>
          <a:xfrm>
            <a:off x="914401" y="515007"/>
            <a:ext cx="10289627" cy="2994956"/>
          </a:xfrm>
        </p:spPr>
        <p:txBody>
          <a:bodyPr>
            <a:noAutofit/>
          </a:bodyPr>
          <a:lstStyle/>
          <a:p>
            <a:pPr algn="l"/>
            <a:r>
              <a:rPr lang="en-US" sz="4800" b="1" i="0" dirty="0">
                <a:solidFill>
                  <a:srgbClr val="3C4858"/>
                </a:solidFill>
                <a:effectLst/>
                <a:latin typeface="Agency FB" panose="020B0503020202020204" pitchFamily="34" charset="0"/>
              </a:rPr>
              <a:t>Analyzing the Impact of Car Features on Price and Profitability</a:t>
            </a:r>
            <a:br>
              <a:rPr lang="en-US" sz="4800" b="1" i="0" dirty="0">
                <a:solidFill>
                  <a:srgbClr val="3C4858"/>
                </a:solidFill>
                <a:effectLst/>
                <a:latin typeface="Arial Rounded MT Bold" panose="020F0704030504030204" pitchFamily="34" charset="0"/>
              </a:rPr>
            </a:br>
            <a:endParaRPr lang="en-IN" sz="4800" dirty="0">
              <a:latin typeface="Arial Rounded MT Bold" panose="020F0704030504030204" pitchFamily="34" charset="0"/>
            </a:endParaRPr>
          </a:p>
        </p:txBody>
      </p:sp>
      <p:sp>
        <p:nvSpPr>
          <p:cNvPr id="3" name="Subtitle 2">
            <a:extLst>
              <a:ext uri="{FF2B5EF4-FFF2-40B4-BE49-F238E27FC236}">
                <a16:creationId xmlns:a16="http://schemas.microsoft.com/office/drawing/2014/main" id="{D99D52E7-B8E6-D15F-15E5-A677983F7BC2}"/>
              </a:ext>
            </a:extLst>
          </p:cNvPr>
          <p:cNvSpPr>
            <a:spLocks noGrp="1"/>
          </p:cNvSpPr>
          <p:nvPr>
            <p:ph type="subTitle" idx="1"/>
          </p:nvPr>
        </p:nvSpPr>
        <p:spPr>
          <a:xfrm>
            <a:off x="7586239" y="4941600"/>
            <a:ext cx="3195145" cy="1655762"/>
          </a:xfrm>
        </p:spPr>
        <p:txBody>
          <a:bodyPr/>
          <a:lstStyle/>
          <a:p>
            <a:r>
              <a:rPr lang="en-IN" b="1" i="1" dirty="0"/>
              <a:t>-</a:t>
            </a:r>
            <a:r>
              <a:rPr lang="en-IN" b="1" dirty="0"/>
              <a:t>Vivek Kushwaha</a:t>
            </a:r>
          </a:p>
        </p:txBody>
      </p:sp>
    </p:spTree>
    <p:extLst>
      <p:ext uri="{BB962C8B-B14F-4D97-AF65-F5344CB8AC3E}">
        <p14:creationId xmlns:p14="http://schemas.microsoft.com/office/powerpoint/2010/main" val="767232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8A80F2-547B-D41A-6E10-EFDA42E55E53}"/>
              </a:ext>
            </a:extLst>
          </p:cNvPr>
          <p:cNvSpPr>
            <a:spLocks noGrp="1"/>
          </p:cNvSpPr>
          <p:nvPr>
            <p:ph idx="1"/>
          </p:nvPr>
        </p:nvSpPr>
        <p:spPr>
          <a:xfrm>
            <a:off x="838200" y="325821"/>
            <a:ext cx="10515600" cy="5851142"/>
          </a:xfrm>
        </p:spPr>
        <p:txBody>
          <a:bodyPr/>
          <a:lstStyle/>
          <a:p>
            <a:pPr marL="0" indent="0" algn="ctr">
              <a:buNone/>
            </a:pPr>
            <a:r>
              <a:rPr lang="en-US" sz="3600" b="1" u="sng" dirty="0"/>
              <a:t>Desired Insight:</a:t>
            </a:r>
          </a:p>
          <a:p>
            <a:pPr marL="0" indent="0">
              <a:buNone/>
            </a:pPr>
            <a:r>
              <a:rPr lang="en-US" b="1" i="1" u="sng" dirty="0"/>
              <a:t>Market Categories that are most popular:</a:t>
            </a:r>
          </a:p>
          <a:p>
            <a:pPr>
              <a:buFont typeface="Wingdings" panose="05000000000000000000" pitchFamily="2" charset="2"/>
              <a:buChar char="v"/>
            </a:pPr>
            <a:r>
              <a:rPr lang="en-IN" dirty="0">
                <a:solidFill>
                  <a:srgbClr val="002060"/>
                </a:solidFill>
              </a:rPr>
              <a:t>Hatchback vehicles with Flex fuel </a:t>
            </a:r>
          </a:p>
          <a:p>
            <a:pPr>
              <a:buFont typeface="Wingdings" panose="05000000000000000000" pitchFamily="2" charset="2"/>
              <a:buChar char="v"/>
            </a:pPr>
            <a:r>
              <a:rPr lang="en-IN" dirty="0">
                <a:solidFill>
                  <a:srgbClr val="002060"/>
                </a:solidFill>
              </a:rPr>
              <a:t>Diesel vehicles with flex fuel </a:t>
            </a:r>
          </a:p>
          <a:p>
            <a:pPr>
              <a:buFont typeface="Wingdings" panose="05000000000000000000" pitchFamily="2" charset="2"/>
              <a:buChar char="v"/>
            </a:pPr>
            <a:r>
              <a:rPr lang="en-IN" dirty="0">
                <a:solidFill>
                  <a:srgbClr val="002060"/>
                </a:solidFill>
              </a:rPr>
              <a:t>Performance, Crossover, and Flex Fuel vehicle</a:t>
            </a:r>
            <a:endParaRPr lang="en-US" b="1" u="sng" dirty="0">
              <a:solidFill>
                <a:srgbClr val="002060"/>
              </a:solidFill>
            </a:endParaRPr>
          </a:p>
          <a:p>
            <a:pPr marL="0" indent="0">
              <a:buNone/>
            </a:pPr>
            <a:r>
              <a:rPr lang="en-US" b="1" i="1" u="sng" dirty="0"/>
              <a:t>Market Categories that are not popular:</a:t>
            </a:r>
          </a:p>
          <a:p>
            <a:pPr>
              <a:buFont typeface="Wingdings" panose="05000000000000000000" pitchFamily="2" charset="2"/>
              <a:buChar char="v"/>
            </a:pPr>
            <a:r>
              <a:rPr lang="en-US" dirty="0">
                <a:solidFill>
                  <a:srgbClr val="002060"/>
                </a:solidFill>
              </a:rPr>
              <a:t>Luxury</a:t>
            </a:r>
          </a:p>
          <a:p>
            <a:pPr>
              <a:buFont typeface="Wingdings" panose="05000000000000000000" pitchFamily="2" charset="2"/>
              <a:buChar char="v"/>
            </a:pPr>
            <a:r>
              <a:rPr lang="en-US" dirty="0">
                <a:solidFill>
                  <a:srgbClr val="002060"/>
                </a:solidFill>
              </a:rPr>
              <a:t>Exotic </a:t>
            </a:r>
          </a:p>
          <a:p>
            <a:pPr marL="0" indent="0">
              <a:buNone/>
            </a:pPr>
            <a:endParaRPr lang="en-US" b="1" u="sng" dirty="0"/>
          </a:p>
        </p:txBody>
      </p:sp>
    </p:spTree>
    <p:extLst>
      <p:ext uri="{BB962C8B-B14F-4D97-AF65-F5344CB8AC3E}">
        <p14:creationId xmlns:p14="http://schemas.microsoft.com/office/powerpoint/2010/main" val="3005352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A61E7-4B2C-A3B0-3377-A71CABC5C542}"/>
              </a:ext>
            </a:extLst>
          </p:cNvPr>
          <p:cNvSpPr>
            <a:spLocks noGrp="1"/>
          </p:cNvSpPr>
          <p:nvPr>
            <p:ph type="title"/>
          </p:nvPr>
        </p:nvSpPr>
        <p:spPr>
          <a:xfrm>
            <a:off x="746234" y="107155"/>
            <a:ext cx="10699531" cy="1038473"/>
          </a:xfrm>
        </p:spPr>
        <p:txBody>
          <a:bodyPr>
            <a:noAutofit/>
          </a:bodyPr>
          <a:lstStyle/>
          <a:p>
            <a:pPr rtl="0">
              <a:spcBef>
                <a:spcPts val="0"/>
              </a:spcBef>
              <a:spcAft>
                <a:spcPts val="0"/>
              </a:spcAft>
            </a:pPr>
            <a:r>
              <a:rPr lang="en-US" sz="2000" b="1" i="0" u="none" strike="noStrike" dirty="0">
                <a:solidFill>
                  <a:srgbClr val="000000"/>
                </a:solidFill>
                <a:effectLst/>
                <a:highlight>
                  <a:srgbClr val="FFFF00"/>
                </a:highlight>
                <a:latin typeface="Arial" panose="020B0604020202020204" pitchFamily="34" charset="0"/>
              </a:rPr>
              <a:t>Task 2</a:t>
            </a:r>
            <a:br>
              <a:rPr lang="en-US" sz="2000" b="1" i="0" u="none" strike="noStrike" dirty="0">
                <a:solidFill>
                  <a:srgbClr val="000000"/>
                </a:solidFill>
                <a:effectLst/>
                <a:latin typeface="Arial" panose="020B0604020202020204" pitchFamily="34" charset="0"/>
              </a:rPr>
            </a:br>
            <a:r>
              <a:rPr lang="en-US" sz="2000" b="1" i="0" u="none" strike="noStrike" dirty="0">
                <a:solidFill>
                  <a:srgbClr val="000000"/>
                </a:solidFill>
                <a:effectLst/>
                <a:latin typeface="+mn-lt"/>
              </a:rPr>
              <a:t>Insight Required: What is the relationship between a car's engine power and its price</a:t>
            </a:r>
            <a:r>
              <a:rPr lang="en-US" sz="2000" b="1" i="0" u="none" strike="noStrike" dirty="0">
                <a:solidFill>
                  <a:srgbClr val="000000"/>
                </a:solidFill>
                <a:effectLst/>
                <a:latin typeface="Arial" panose="020B0604020202020204" pitchFamily="34" charset="0"/>
              </a:rPr>
              <a:t>?</a:t>
            </a:r>
            <a:endParaRPr lang="en-IN" sz="3600" b="1" dirty="0"/>
          </a:p>
        </p:txBody>
      </p:sp>
      <p:sp>
        <p:nvSpPr>
          <p:cNvPr id="3" name="Content Placeholder 2">
            <a:extLst>
              <a:ext uri="{FF2B5EF4-FFF2-40B4-BE49-F238E27FC236}">
                <a16:creationId xmlns:a16="http://schemas.microsoft.com/office/drawing/2014/main" id="{FEFE88DA-14A4-6F29-F55B-9915407AD3F4}"/>
              </a:ext>
            </a:extLst>
          </p:cNvPr>
          <p:cNvSpPr>
            <a:spLocks noGrp="1"/>
          </p:cNvSpPr>
          <p:nvPr>
            <p:ph idx="1"/>
          </p:nvPr>
        </p:nvSpPr>
        <p:spPr>
          <a:xfrm>
            <a:off x="662709" y="1409341"/>
            <a:ext cx="10515600" cy="4918841"/>
          </a:xfrm>
        </p:spPr>
        <p:txBody>
          <a:bodyPr/>
          <a:lstStyle/>
          <a:p>
            <a:pPr marL="0" indent="0">
              <a:buNone/>
            </a:pPr>
            <a:r>
              <a:rPr lang="en-US" sz="2000" b="1" u="none" strike="noStrike" dirty="0">
                <a:solidFill>
                  <a:srgbClr val="000000"/>
                </a:solidFill>
                <a:effectLst/>
              </a:rPr>
              <a:t>Create a scatter chart that plots engine power on the x-axis and price on the y-axis. Add a trendline to the chart to visualize the relationship between these variables.</a:t>
            </a:r>
          </a:p>
          <a:p>
            <a:pPr marL="0" indent="0" algn="ctr">
              <a:buNone/>
            </a:pPr>
            <a:r>
              <a:rPr lang="en-US" b="1" u="sng" dirty="0"/>
              <a:t>Desired Insight:</a:t>
            </a:r>
          </a:p>
          <a:p>
            <a:pPr>
              <a:buFont typeface="Wingdings" panose="05000000000000000000" pitchFamily="2" charset="2"/>
              <a:buChar char="v"/>
            </a:pPr>
            <a:r>
              <a:rPr lang="en-US" sz="2600" dirty="0">
                <a:solidFill>
                  <a:srgbClr val="002060"/>
                </a:solidFill>
              </a:rPr>
              <a:t>There is a presence of very strong linear relationship.</a:t>
            </a:r>
          </a:p>
          <a:p>
            <a:pPr>
              <a:buFont typeface="Wingdings" panose="05000000000000000000" pitchFamily="2" charset="2"/>
              <a:buChar char="v"/>
            </a:pPr>
            <a:r>
              <a:rPr lang="en-US" sz="2600" u="none" strike="noStrike" dirty="0">
                <a:solidFill>
                  <a:srgbClr val="002060"/>
                </a:solidFill>
                <a:effectLst/>
              </a:rPr>
              <a:t>With respect to linear trendline we can eventually notice with the increase in Horsepower of the </a:t>
            </a:r>
            <a:r>
              <a:rPr lang="en-IN" sz="2600" u="none" strike="noStrike" dirty="0">
                <a:solidFill>
                  <a:srgbClr val="002060"/>
                </a:solidFill>
                <a:effectLst/>
              </a:rPr>
              <a:t>engine, there is an increase in the Price.</a:t>
            </a:r>
            <a:endParaRPr lang="en-US" sz="2600" u="none" strike="noStrike" dirty="0">
              <a:solidFill>
                <a:srgbClr val="002060"/>
              </a:solidFill>
              <a:effectLst/>
            </a:endParaRPr>
          </a:p>
        </p:txBody>
      </p:sp>
    </p:spTree>
    <p:extLst>
      <p:ext uri="{BB962C8B-B14F-4D97-AF65-F5344CB8AC3E}">
        <p14:creationId xmlns:p14="http://schemas.microsoft.com/office/powerpoint/2010/main" val="4238805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021A003-B521-CB22-5F92-7DF0BE551F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8460" y="522186"/>
            <a:ext cx="10489565" cy="5900380"/>
          </a:xfrm>
        </p:spPr>
      </p:pic>
    </p:spTree>
    <p:extLst>
      <p:ext uri="{BB962C8B-B14F-4D97-AF65-F5344CB8AC3E}">
        <p14:creationId xmlns:p14="http://schemas.microsoft.com/office/powerpoint/2010/main" val="549433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C248D-76BC-7803-8A00-B8709B5F959C}"/>
              </a:ext>
            </a:extLst>
          </p:cNvPr>
          <p:cNvSpPr>
            <a:spLocks noGrp="1"/>
          </p:cNvSpPr>
          <p:nvPr>
            <p:ph type="title"/>
          </p:nvPr>
        </p:nvSpPr>
        <p:spPr>
          <a:xfrm>
            <a:off x="838200" y="133897"/>
            <a:ext cx="10515600" cy="1022241"/>
          </a:xfrm>
        </p:spPr>
        <p:txBody>
          <a:bodyPr>
            <a:normAutofit/>
          </a:bodyPr>
          <a:lstStyle/>
          <a:p>
            <a:r>
              <a:rPr lang="en-US" sz="2500" b="1" u="sng" dirty="0">
                <a:highlight>
                  <a:srgbClr val="FFFF00"/>
                </a:highlight>
                <a:latin typeface="+mn-lt"/>
              </a:rPr>
              <a:t>Task 3</a:t>
            </a:r>
            <a:br>
              <a:rPr lang="en-US" sz="2500" dirty="0"/>
            </a:br>
            <a:r>
              <a:rPr lang="en-US" sz="2200" b="1" i="0" u="none" strike="noStrike" dirty="0">
                <a:solidFill>
                  <a:srgbClr val="000000"/>
                </a:solidFill>
                <a:effectLst/>
                <a:latin typeface="+mn-lt"/>
              </a:rPr>
              <a:t>Insight Required:</a:t>
            </a:r>
            <a:r>
              <a:rPr lang="en-US" sz="2200" b="0" i="0" u="none" strike="noStrike" dirty="0">
                <a:solidFill>
                  <a:srgbClr val="000000"/>
                </a:solidFill>
                <a:effectLst/>
                <a:latin typeface="+mn-lt"/>
              </a:rPr>
              <a:t> </a:t>
            </a:r>
            <a:r>
              <a:rPr lang="en-US" sz="2200" b="1" i="0" u="none" strike="noStrike" dirty="0">
                <a:solidFill>
                  <a:srgbClr val="000000"/>
                </a:solidFill>
                <a:effectLst/>
                <a:latin typeface="+mn-lt"/>
              </a:rPr>
              <a:t>Which car features are most important in determining a car's price?</a:t>
            </a:r>
            <a:endParaRPr lang="en-IN" sz="2200" b="1" dirty="0">
              <a:latin typeface="+mn-lt"/>
            </a:endParaRPr>
          </a:p>
        </p:txBody>
      </p:sp>
      <p:sp>
        <p:nvSpPr>
          <p:cNvPr id="3" name="Content Placeholder 2">
            <a:extLst>
              <a:ext uri="{FF2B5EF4-FFF2-40B4-BE49-F238E27FC236}">
                <a16:creationId xmlns:a16="http://schemas.microsoft.com/office/drawing/2014/main" id="{26AAF98B-5D2B-5DC1-9D5A-66B38CC9846D}"/>
              </a:ext>
            </a:extLst>
          </p:cNvPr>
          <p:cNvSpPr>
            <a:spLocks noGrp="1"/>
          </p:cNvSpPr>
          <p:nvPr>
            <p:ph idx="1"/>
          </p:nvPr>
        </p:nvSpPr>
        <p:spPr>
          <a:xfrm>
            <a:off x="718127" y="1325577"/>
            <a:ext cx="10515600" cy="5255172"/>
          </a:xfrm>
        </p:spPr>
        <p:txBody>
          <a:bodyPr/>
          <a:lstStyle/>
          <a:p>
            <a:pPr marL="0" indent="0">
              <a:buNone/>
            </a:pPr>
            <a:r>
              <a:rPr lang="en-US" sz="2000" b="1" u="none" strike="noStrike" dirty="0">
                <a:solidFill>
                  <a:srgbClr val="000000"/>
                </a:solidFill>
                <a:effectLst/>
              </a:rPr>
              <a:t>Use regression analysis to identify the variables that have the strongest relationship with a car's price. Then create a bar chart that shows the coefficient values for each variable to visualize their relative importance.</a:t>
            </a:r>
          </a:p>
          <a:p>
            <a:pPr marL="0" indent="0" algn="ctr">
              <a:buNone/>
            </a:pPr>
            <a:r>
              <a:rPr lang="en-US" b="1" u="sng" dirty="0"/>
              <a:t>Desired Insight:</a:t>
            </a:r>
          </a:p>
          <a:p>
            <a:pPr>
              <a:buFont typeface="Wingdings" panose="05000000000000000000" pitchFamily="2" charset="2"/>
              <a:buChar char="v"/>
            </a:pPr>
            <a:r>
              <a:rPr lang="en-IN" dirty="0">
                <a:solidFill>
                  <a:srgbClr val="002060"/>
                </a:solidFill>
              </a:rPr>
              <a:t>The positive regression coefficient of engine cylinders shows that </a:t>
            </a:r>
            <a:r>
              <a:rPr lang="en-US" dirty="0">
                <a:solidFill>
                  <a:srgbClr val="002060"/>
                </a:solidFill>
              </a:rPr>
              <a:t>increasing the number of engine cylinders will lead to an automatic increase in the price of the car.</a:t>
            </a:r>
          </a:p>
          <a:p>
            <a:pPr>
              <a:buFont typeface="Wingdings" panose="05000000000000000000" pitchFamily="2" charset="2"/>
              <a:buChar char="v"/>
            </a:pPr>
            <a:r>
              <a:rPr lang="en-US" dirty="0">
                <a:solidFill>
                  <a:srgbClr val="002060"/>
                </a:solidFill>
              </a:rPr>
              <a:t>The negative correlation signifies that when one of these variables increases, the others tend to decrease. There is a negative correlation between the MSRP and the variables of highway mileage, city MPG, and the number of doors. </a:t>
            </a:r>
          </a:p>
          <a:p>
            <a:pPr>
              <a:buFont typeface="Wingdings" panose="05000000000000000000" pitchFamily="2" charset="2"/>
              <a:buChar char="v"/>
            </a:pPr>
            <a:endParaRPr lang="en-IN" dirty="0"/>
          </a:p>
        </p:txBody>
      </p:sp>
    </p:spTree>
    <p:extLst>
      <p:ext uri="{BB962C8B-B14F-4D97-AF65-F5344CB8AC3E}">
        <p14:creationId xmlns:p14="http://schemas.microsoft.com/office/powerpoint/2010/main" val="788471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6D0509D-BE16-F572-0C94-57BC82178A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7520" y="285480"/>
            <a:ext cx="11176959" cy="6287039"/>
          </a:xfrm>
        </p:spPr>
      </p:pic>
    </p:spTree>
    <p:extLst>
      <p:ext uri="{BB962C8B-B14F-4D97-AF65-F5344CB8AC3E}">
        <p14:creationId xmlns:p14="http://schemas.microsoft.com/office/powerpoint/2010/main" val="1490903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C0B11-0DD0-4BA7-EA44-E434BABC2A83}"/>
              </a:ext>
            </a:extLst>
          </p:cNvPr>
          <p:cNvSpPr>
            <a:spLocks noGrp="1"/>
          </p:cNvSpPr>
          <p:nvPr>
            <p:ph type="title"/>
          </p:nvPr>
        </p:nvSpPr>
        <p:spPr/>
        <p:txBody>
          <a:bodyPr/>
          <a:lstStyle/>
          <a:p>
            <a:r>
              <a:rPr lang="en-IN" b="1" dirty="0"/>
              <a:t>Regression And Correlation WRT MSRP</a:t>
            </a:r>
          </a:p>
        </p:txBody>
      </p:sp>
      <p:pic>
        <p:nvPicPr>
          <p:cNvPr id="5" name="Content Placeholder 4">
            <a:extLst>
              <a:ext uri="{FF2B5EF4-FFF2-40B4-BE49-F238E27FC236}">
                <a16:creationId xmlns:a16="http://schemas.microsoft.com/office/drawing/2014/main" id="{8707B6AF-E8BE-04B9-CD42-ED69AC3FAA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4178" y="2340528"/>
            <a:ext cx="5721822" cy="3324706"/>
          </a:xfrm>
        </p:spPr>
      </p:pic>
      <p:pic>
        <p:nvPicPr>
          <p:cNvPr id="7" name="Picture 6">
            <a:extLst>
              <a:ext uri="{FF2B5EF4-FFF2-40B4-BE49-F238E27FC236}">
                <a16:creationId xmlns:a16="http://schemas.microsoft.com/office/drawing/2014/main" id="{491E6D66-3A81-5B2B-C23D-CD27126AA9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6405" y="2340529"/>
            <a:ext cx="5321417" cy="3324706"/>
          </a:xfrm>
          <a:prstGeom prst="rect">
            <a:avLst/>
          </a:prstGeom>
        </p:spPr>
      </p:pic>
    </p:spTree>
    <p:extLst>
      <p:ext uri="{BB962C8B-B14F-4D97-AF65-F5344CB8AC3E}">
        <p14:creationId xmlns:p14="http://schemas.microsoft.com/office/powerpoint/2010/main" val="5894741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105EC-0E2E-74A3-0AD7-02DA38FE48D8}"/>
              </a:ext>
            </a:extLst>
          </p:cNvPr>
          <p:cNvSpPr>
            <a:spLocks noGrp="1"/>
          </p:cNvSpPr>
          <p:nvPr>
            <p:ph type="title"/>
          </p:nvPr>
        </p:nvSpPr>
        <p:spPr>
          <a:xfrm>
            <a:off x="493986" y="105104"/>
            <a:ext cx="11077904" cy="830317"/>
          </a:xfrm>
        </p:spPr>
        <p:txBody>
          <a:bodyPr>
            <a:normAutofit/>
          </a:bodyPr>
          <a:lstStyle/>
          <a:p>
            <a:r>
              <a:rPr lang="en-US" sz="2200" b="1" dirty="0">
                <a:highlight>
                  <a:srgbClr val="FFFF00"/>
                </a:highlight>
                <a:latin typeface="+mn-lt"/>
              </a:rPr>
              <a:t>Task 4</a:t>
            </a:r>
            <a:br>
              <a:rPr lang="en-US" dirty="0"/>
            </a:br>
            <a:r>
              <a:rPr lang="en-US" sz="2000" b="1" i="0" u="none" strike="noStrike" dirty="0">
                <a:solidFill>
                  <a:srgbClr val="000000"/>
                </a:solidFill>
                <a:effectLst/>
                <a:latin typeface="+mn-lt"/>
              </a:rPr>
              <a:t>Insight Required:</a:t>
            </a:r>
            <a:r>
              <a:rPr lang="en-US" sz="2000" b="0" i="0" u="none" strike="noStrike" dirty="0">
                <a:solidFill>
                  <a:srgbClr val="000000"/>
                </a:solidFill>
                <a:effectLst/>
                <a:latin typeface="+mn-lt"/>
              </a:rPr>
              <a:t> </a:t>
            </a:r>
            <a:r>
              <a:rPr lang="en-US" sz="2000" b="1" u="none" strike="noStrike" dirty="0">
                <a:solidFill>
                  <a:srgbClr val="000000"/>
                </a:solidFill>
                <a:effectLst/>
                <a:latin typeface="+mn-lt"/>
              </a:rPr>
              <a:t>How does the average price of a car vary across different manufacturers?</a:t>
            </a:r>
            <a:endParaRPr lang="en-IN" b="1" dirty="0">
              <a:latin typeface="+mn-lt"/>
            </a:endParaRPr>
          </a:p>
        </p:txBody>
      </p:sp>
      <p:sp>
        <p:nvSpPr>
          <p:cNvPr id="3" name="Content Placeholder 2">
            <a:extLst>
              <a:ext uri="{FF2B5EF4-FFF2-40B4-BE49-F238E27FC236}">
                <a16:creationId xmlns:a16="http://schemas.microsoft.com/office/drawing/2014/main" id="{4883941C-A016-CC7C-E1A7-357138A765DB}"/>
              </a:ext>
            </a:extLst>
          </p:cNvPr>
          <p:cNvSpPr>
            <a:spLocks noGrp="1"/>
          </p:cNvSpPr>
          <p:nvPr>
            <p:ph idx="1"/>
          </p:nvPr>
        </p:nvSpPr>
        <p:spPr>
          <a:xfrm>
            <a:off x="378371" y="1061544"/>
            <a:ext cx="11466787" cy="5570483"/>
          </a:xfrm>
        </p:spPr>
        <p:txBody>
          <a:bodyPr/>
          <a:lstStyle/>
          <a:p>
            <a:pPr marL="0" indent="0">
              <a:buNone/>
            </a:pPr>
            <a:r>
              <a:rPr lang="en-US" sz="2000" b="1" u="none" strike="noStrike" dirty="0">
                <a:solidFill>
                  <a:srgbClr val="000000"/>
                </a:solidFill>
                <a:effectLst/>
              </a:rPr>
              <a:t>Create a pivot table that shows the average price of cars for each manufacturer.</a:t>
            </a:r>
            <a:endParaRPr lang="en-IN" sz="2000" b="1" u="none" strike="noStrike" dirty="0">
              <a:solidFill>
                <a:srgbClr val="000000"/>
              </a:solidFill>
              <a:effectLst/>
            </a:endParaRPr>
          </a:p>
          <a:p>
            <a:pPr marL="0" indent="0">
              <a:buNone/>
            </a:pPr>
            <a:r>
              <a:rPr lang="en-US" sz="2000" b="1" u="none" strike="noStrike" dirty="0">
                <a:solidFill>
                  <a:srgbClr val="000000"/>
                </a:solidFill>
                <a:effectLst/>
              </a:rPr>
              <a:t>Create a bar chart or a horizontal stacked bar chart that visualizes the relationship between manufacturer and average price.</a:t>
            </a:r>
          </a:p>
          <a:p>
            <a:pPr algn="ctr">
              <a:buFont typeface="Wingdings" panose="05000000000000000000" pitchFamily="2" charset="2"/>
              <a:buChar char="v"/>
            </a:pPr>
            <a:r>
              <a:rPr lang="en-US" sz="2600" b="1" u="sng" dirty="0">
                <a:solidFill>
                  <a:srgbClr val="000000"/>
                </a:solidFill>
              </a:rPr>
              <a:t>Desired Insight:</a:t>
            </a:r>
            <a:endParaRPr lang="en-US" sz="2600" b="1" u="sng" strike="noStrike" dirty="0">
              <a:solidFill>
                <a:srgbClr val="000000"/>
              </a:solidFill>
              <a:effectLst/>
            </a:endParaRPr>
          </a:p>
          <a:p>
            <a:pPr>
              <a:buFont typeface="Wingdings" panose="05000000000000000000" pitchFamily="2" charset="2"/>
              <a:buChar char="v"/>
            </a:pPr>
            <a:r>
              <a:rPr lang="en-US" sz="2400" dirty="0">
                <a:solidFill>
                  <a:srgbClr val="002060"/>
                </a:solidFill>
              </a:rPr>
              <a:t>According to the graph, the manufacturer "Bugatti" has the highest average price, followed by "Maybach," "Rolls-Royce," and "Lamborghini." </a:t>
            </a:r>
          </a:p>
          <a:p>
            <a:pPr>
              <a:buFont typeface="Wingdings" panose="05000000000000000000" pitchFamily="2" charset="2"/>
              <a:buChar char="v"/>
            </a:pPr>
            <a:endParaRPr lang="en-US" sz="3200" b="1" i="1" u="none" strike="noStrike" dirty="0">
              <a:solidFill>
                <a:srgbClr val="000000"/>
              </a:solidFill>
              <a:effectLst/>
            </a:endParaRPr>
          </a:p>
          <a:p>
            <a:pPr>
              <a:buFont typeface="Wingdings" panose="05000000000000000000" pitchFamily="2" charset="2"/>
              <a:buChar char="v"/>
            </a:pPr>
            <a:endParaRPr lang="en-US" sz="3200" b="1" i="1" dirty="0">
              <a:solidFill>
                <a:srgbClr val="000000"/>
              </a:solidFill>
            </a:endParaRPr>
          </a:p>
          <a:p>
            <a:pPr>
              <a:buFont typeface="Wingdings" panose="05000000000000000000" pitchFamily="2" charset="2"/>
              <a:buChar char="v"/>
            </a:pPr>
            <a:r>
              <a:rPr lang="en-US" sz="2400" u="none" strike="noStrike" dirty="0">
                <a:solidFill>
                  <a:srgbClr val="002060"/>
                </a:solidFill>
                <a:effectLst/>
              </a:rPr>
              <a:t>“Plymouth” has the lowest average price.</a:t>
            </a:r>
          </a:p>
          <a:p>
            <a:pPr marL="0" indent="0">
              <a:buNone/>
            </a:pPr>
            <a:endParaRPr lang="en-US" sz="3200" b="1" i="1" u="none" strike="noStrike" dirty="0">
              <a:solidFill>
                <a:srgbClr val="000000"/>
              </a:solidFill>
              <a:effectLst/>
            </a:endParaRPr>
          </a:p>
        </p:txBody>
      </p:sp>
      <p:graphicFrame>
        <p:nvGraphicFramePr>
          <p:cNvPr id="4" name="Table 3">
            <a:extLst>
              <a:ext uri="{FF2B5EF4-FFF2-40B4-BE49-F238E27FC236}">
                <a16:creationId xmlns:a16="http://schemas.microsoft.com/office/drawing/2014/main" id="{8164E7C0-C04C-B6F8-47F4-57EB5503A222}"/>
              </a:ext>
            </a:extLst>
          </p:cNvPr>
          <p:cNvGraphicFramePr>
            <a:graphicFrameLocks noGrp="1"/>
          </p:cNvGraphicFramePr>
          <p:nvPr>
            <p:extLst>
              <p:ext uri="{D42A27DB-BD31-4B8C-83A1-F6EECF244321}">
                <p14:modId xmlns:p14="http://schemas.microsoft.com/office/powerpoint/2010/main" val="813692412"/>
              </p:ext>
            </p:extLst>
          </p:nvPr>
        </p:nvGraphicFramePr>
        <p:xfrm>
          <a:off x="3531477" y="3424005"/>
          <a:ext cx="3310757" cy="951447"/>
        </p:xfrm>
        <a:graphic>
          <a:graphicData uri="http://schemas.openxmlformats.org/drawingml/2006/table">
            <a:tbl>
              <a:tblPr>
                <a:tableStyleId>{5C22544A-7EE6-4342-B048-85BDC9FD1C3A}</a:tableStyleId>
              </a:tblPr>
              <a:tblGrid>
                <a:gridCol w="1540855">
                  <a:extLst>
                    <a:ext uri="{9D8B030D-6E8A-4147-A177-3AD203B41FA5}">
                      <a16:colId xmlns:a16="http://schemas.microsoft.com/office/drawing/2014/main" val="326788355"/>
                    </a:ext>
                  </a:extLst>
                </a:gridCol>
                <a:gridCol w="1769902">
                  <a:extLst>
                    <a:ext uri="{9D8B030D-6E8A-4147-A177-3AD203B41FA5}">
                      <a16:colId xmlns:a16="http://schemas.microsoft.com/office/drawing/2014/main" val="3032324787"/>
                    </a:ext>
                  </a:extLst>
                </a:gridCol>
              </a:tblGrid>
              <a:tr h="308215">
                <a:tc>
                  <a:txBody>
                    <a:bodyPr/>
                    <a:lstStyle/>
                    <a:p>
                      <a:pPr algn="l" fontAlgn="b"/>
                      <a:r>
                        <a:rPr lang="en-IN" sz="1100" u="none" strike="noStrike" dirty="0">
                          <a:effectLst/>
                        </a:rPr>
                        <a:t>Bugatti</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1757223.667</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87975956"/>
                  </a:ext>
                </a:extLst>
              </a:tr>
              <a:tr h="321616">
                <a:tc>
                  <a:txBody>
                    <a:bodyPr/>
                    <a:lstStyle/>
                    <a:p>
                      <a:pPr algn="l" fontAlgn="b"/>
                      <a:r>
                        <a:rPr lang="en-IN" sz="1100" u="none" strike="noStrike">
                          <a:effectLst/>
                        </a:rPr>
                        <a:t>Maybach</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546221.875</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59257710"/>
                  </a:ext>
                </a:extLst>
              </a:tr>
              <a:tr h="321616">
                <a:tc>
                  <a:txBody>
                    <a:bodyPr/>
                    <a:lstStyle/>
                    <a:p>
                      <a:pPr algn="l" fontAlgn="b"/>
                      <a:r>
                        <a:rPr lang="en-IN" sz="1100" u="none" strike="noStrike">
                          <a:effectLst/>
                        </a:rPr>
                        <a:t>Rolls-Royce</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dirty="0">
                          <a:effectLst/>
                        </a:rPr>
                        <a:t>351130.6452</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87564090"/>
                  </a:ext>
                </a:extLst>
              </a:tr>
            </a:tbl>
          </a:graphicData>
        </a:graphic>
      </p:graphicFrame>
      <p:graphicFrame>
        <p:nvGraphicFramePr>
          <p:cNvPr id="5" name="Table 4">
            <a:extLst>
              <a:ext uri="{FF2B5EF4-FFF2-40B4-BE49-F238E27FC236}">
                <a16:creationId xmlns:a16="http://schemas.microsoft.com/office/drawing/2014/main" id="{57BD73EE-6B9A-1F28-4F31-28B1080A332A}"/>
              </a:ext>
            </a:extLst>
          </p:cNvPr>
          <p:cNvGraphicFramePr>
            <a:graphicFrameLocks noGrp="1"/>
          </p:cNvGraphicFramePr>
          <p:nvPr>
            <p:extLst>
              <p:ext uri="{D42A27DB-BD31-4B8C-83A1-F6EECF244321}">
                <p14:modId xmlns:p14="http://schemas.microsoft.com/office/powerpoint/2010/main" val="3550691234"/>
              </p:ext>
            </p:extLst>
          </p:nvPr>
        </p:nvGraphicFramePr>
        <p:xfrm>
          <a:off x="3531477" y="5028016"/>
          <a:ext cx="3310758" cy="951447"/>
        </p:xfrm>
        <a:graphic>
          <a:graphicData uri="http://schemas.openxmlformats.org/drawingml/2006/table">
            <a:tbl>
              <a:tblPr>
                <a:tableStyleId>{5C22544A-7EE6-4342-B048-85BDC9FD1C3A}</a:tableStyleId>
              </a:tblPr>
              <a:tblGrid>
                <a:gridCol w="1540856">
                  <a:extLst>
                    <a:ext uri="{9D8B030D-6E8A-4147-A177-3AD203B41FA5}">
                      <a16:colId xmlns:a16="http://schemas.microsoft.com/office/drawing/2014/main" val="48873927"/>
                    </a:ext>
                  </a:extLst>
                </a:gridCol>
                <a:gridCol w="1769902">
                  <a:extLst>
                    <a:ext uri="{9D8B030D-6E8A-4147-A177-3AD203B41FA5}">
                      <a16:colId xmlns:a16="http://schemas.microsoft.com/office/drawing/2014/main" val="66455034"/>
                    </a:ext>
                  </a:extLst>
                </a:gridCol>
              </a:tblGrid>
              <a:tr h="317149">
                <a:tc>
                  <a:txBody>
                    <a:bodyPr/>
                    <a:lstStyle/>
                    <a:p>
                      <a:pPr algn="l" fontAlgn="b"/>
                      <a:r>
                        <a:rPr lang="en-IN" sz="1100" u="none" strike="noStrike" dirty="0">
                          <a:effectLst/>
                        </a:rPr>
                        <a:t>Suzuki</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dirty="0">
                          <a:effectLst/>
                        </a:rPr>
                        <a:t>18021.0531</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46675588"/>
                  </a:ext>
                </a:extLst>
              </a:tr>
              <a:tr h="317149">
                <a:tc>
                  <a:txBody>
                    <a:bodyPr/>
                    <a:lstStyle/>
                    <a:p>
                      <a:pPr algn="l" fontAlgn="b"/>
                      <a:r>
                        <a:rPr lang="en-IN" sz="1100" u="none" strike="noStrike" dirty="0">
                          <a:effectLst/>
                        </a:rPr>
                        <a:t>Oldsmobile</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a:effectLst/>
                        </a:rPr>
                        <a:t>12843.79545</a:t>
                      </a:r>
                      <a:endParaRPr lang="en-IN"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69735624"/>
                  </a:ext>
                </a:extLst>
              </a:tr>
              <a:tr h="317149">
                <a:tc>
                  <a:txBody>
                    <a:bodyPr/>
                    <a:lstStyle/>
                    <a:p>
                      <a:pPr algn="l" fontAlgn="b"/>
                      <a:r>
                        <a:rPr lang="en-IN" sz="1100" u="none" strike="noStrike">
                          <a:effectLst/>
                        </a:rPr>
                        <a:t>Plymouth</a:t>
                      </a:r>
                      <a:endParaRPr lang="en-IN"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IN" sz="1100" u="none" strike="noStrike" dirty="0">
                          <a:effectLst/>
                        </a:rPr>
                        <a:t>3296.873239</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70794351"/>
                  </a:ext>
                </a:extLst>
              </a:tr>
            </a:tbl>
          </a:graphicData>
        </a:graphic>
      </p:graphicFrame>
    </p:spTree>
    <p:extLst>
      <p:ext uri="{BB962C8B-B14F-4D97-AF65-F5344CB8AC3E}">
        <p14:creationId xmlns:p14="http://schemas.microsoft.com/office/powerpoint/2010/main" val="2721827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7A5B8613-C7C5-BEE3-8137-7C1BE0409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3403" y="332383"/>
            <a:ext cx="11325193" cy="6370421"/>
          </a:xfrm>
        </p:spPr>
      </p:pic>
    </p:spTree>
    <p:extLst>
      <p:ext uri="{BB962C8B-B14F-4D97-AF65-F5344CB8AC3E}">
        <p14:creationId xmlns:p14="http://schemas.microsoft.com/office/powerpoint/2010/main" val="3171470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607-6160-1F16-2E89-558CB52CFE08}"/>
              </a:ext>
            </a:extLst>
          </p:cNvPr>
          <p:cNvSpPr>
            <a:spLocks noGrp="1"/>
          </p:cNvSpPr>
          <p:nvPr>
            <p:ph type="title"/>
          </p:nvPr>
        </p:nvSpPr>
        <p:spPr>
          <a:xfrm>
            <a:off x="525517" y="204738"/>
            <a:ext cx="11140965" cy="938156"/>
          </a:xfrm>
        </p:spPr>
        <p:txBody>
          <a:bodyPr>
            <a:noAutofit/>
          </a:bodyPr>
          <a:lstStyle/>
          <a:p>
            <a:pPr rtl="0">
              <a:spcBef>
                <a:spcPts val="0"/>
              </a:spcBef>
              <a:spcAft>
                <a:spcPts val="0"/>
              </a:spcAft>
            </a:pPr>
            <a:r>
              <a:rPr lang="en-US" sz="2200" b="1" u="sng" dirty="0">
                <a:highlight>
                  <a:srgbClr val="FFFF00"/>
                </a:highlight>
                <a:latin typeface="+mn-lt"/>
              </a:rPr>
              <a:t>Task 5</a:t>
            </a:r>
            <a:br>
              <a:rPr lang="en-US" sz="2200" dirty="0"/>
            </a:br>
            <a:r>
              <a:rPr lang="en-US" sz="2100" b="1" i="0" u="none" strike="noStrike" dirty="0">
                <a:solidFill>
                  <a:srgbClr val="000000"/>
                </a:solidFill>
                <a:effectLst/>
                <a:latin typeface="+mn-lt"/>
              </a:rPr>
              <a:t>Insight Required:</a:t>
            </a:r>
            <a:r>
              <a:rPr lang="en-US" sz="2100" b="0" i="0" u="none" strike="noStrike" dirty="0">
                <a:solidFill>
                  <a:srgbClr val="000000"/>
                </a:solidFill>
                <a:effectLst/>
                <a:latin typeface="+mn-lt"/>
              </a:rPr>
              <a:t> What is the relationship between fuel efficiency and the number of cylinders in a car's engine?</a:t>
            </a:r>
            <a:endParaRPr lang="en-IN" sz="2100" dirty="0">
              <a:latin typeface="+mn-lt"/>
            </a:endParaRPr>
          </a:p>
        </p:txBody>
      </p:sp>
      <p:sp>
        <p:nvSpPr>
          <p:cNvPr id="3" name="Content Placeholder 2">
            <a:extLst>
              <a:ext uri="{FF2B5EF4-FFF2-40B4-BE49-F238E27FC236}">
                <a16:creationId xmlns:a16="http://schemas.microsoft.com/office/drawing/2014/main" id="{A0108429-DC27-A7A8-DD1B-C16F4B3B986F}"/>
              </a:ext>
            </a:extLst>
          </p:cNvPr>
          <p:cNvSpPr>
            <a:spLocks noGrp="1"/>
          </p:cNvSpPr>
          <p:nvPr>
            <p:ph idx="1"/>
          </p:nvPr>
        </p:nvSpPr>
        <p:spPr>
          <a:xfrm>
            <a:off x="451945" y="1261240"/>
            <a:ext cx="11140965" cy="5431329"/>
          </a:xfrm>
        </p:spPr>
        <p:txBody>
          <a:bodyPr/>
          <a:lstStyle/>
          <a:p>
            <a:pPr marL="0" indent="0" rtl="0" fontAlgn="base">
              <a:spcBef>
                <a:spcPts val="0"/>
              </a:spcBef>
              <a:spcAft>
                <a:spcPts val="0"/>
              </a:spcAft>
              <a:buNone/>
            </a:pPr>
            <a:r>
              <a:rPr lang="en-US" sz="2000" b="1" u="none" strike="noStrike" dirty="0">
                <a:solidFill>
                  <a:srgbClr val="000000"/>
                </a:solidFill>
                <a:effectLst/>
              </a:rPr>
              <a:t>(A)Create a scatter plot with the number of cylinders on the x-axis and highway MPG on the y-axis. Then create a trendline on the scatter plot to visually estimate the slope of the relationship and assess its significance.</a:t>
            </a:r>
          </a:p>
          <a:p>
            <a:pPr marL="0" indent="0" rtl="0" fontAlgn="base">
              <a:spcBef>
                <a:spcPts val="0"/>
              </a:spcBef>
              <a:spcAft>
                <a:spcPts val="0"/>
              </a:spcAft>
              <a:buNone/>
            </a:pPr>
            <a:r>
              <a:rPr lang="en-US" sz="2000" b="1" u="none" strike="noStrike" dirty="0">
                <a:solidFill>
                  <a:srgbClr val="000000"/>
                </a:solidFill>
                <a:effectLst/>
              </a:rPr>
              <a:t>(B) Calculate the correlation coefficient between the number of cylinders and highway MPG to quantify the strength and direction of the relationship.</a:t>
            </a:r>
          </a:p>
          <a:p>
            <a:pPr marL="0" indent="0" algn="ctr">
              <a:buNone/>
            </a:pPr>
            <a:r>
              <a:rPr lang="en-IN" sz="2600" b="1" u="sng" dirty="0"/>
              <a:t>Desired Insight</a:t>
            </a:r>
          </a:p>
          <a:p>
            <a:pPr>
              <a:buFont typeface="Wingdings" panose="05000000000000000000" pitchFamily="2" charset="2"/>
              <a:buChar char="v"/>
            </a:pPr>
            <a:r>
              <a:rPr lang="en-IN" sz="2600" u="sng" dirty="0">
                <a:solidFill>
                  <a:srgbClr val="002060"/>
                </a:solidFill>
              </a:rPr>
              <a:t>Negative trendline that states there is a negation relation between the number of cylinders and fuel efficiency, which means decrease in number of cylinders increases the fuel efficiency.</a:t>
            </a:r>
          </a:p>
          <a:p>
            <a:pPr>
              <a:buFont typeface="Wingdings" panose="05000000000000000000" pitchFamily="2" charset="2"/>
              <a:buChar char="v"/>
            </a:pPr>
            <a:r>
              <a:rPr lang="en-IN" sz="2600" u="sng" dirty="0">
                <a:solidFill>
                  <a:srgbClr val="002060"/>
                </a:solidFill>
              </a:rPr>
              <a:t>The correlation coefficient turns out to be negative.</a:t>
            </a:r>
          </a:p>
          <a:p>
            <a:pPr marL="0" indent="0">
              <a:buNone/>
            </a:pPr>
            <a:endParaRPr lang="en-IN" sz="2600" b="1" u="sng" dirty="0"/>
          </a:p>
        </p:txBody>
      </p:sp>
      <p:graphicFrame>
        <p:nvGraphicFramePr>
          <p:cNvPr id="4" name="Table 3">
            <a:extLst>
              <a:ext uri="{FF2B5EF4-FFF2-40B4-BE49-F238E27FC236}">
                <a16:creationId xmlns:a16="http://schemas.microsoft.com/office/drawing/2014/main" id="{0C0AA42B-CB52-D9D6-A0F1-510156C1FEDE}"/>
              </a:ext>
            </a:extLst>
          </p:cNvPr>
          <p:cNvGraphicFramePr>
            <a:graphicFrameLocks noGrp="1"/>
          </p:cNvGraphicFramePr>
          <p:nvPr>
            <p:extLst>
              <p:ext uri="{D42A27DB-BD31-4B8C-83A1-F6EECF244321}">
                <p14:modId xmlns:p14="http://schemas.microsoft.com/office/powerpoint/2010/main" val="652114929"/>
              </p:ext>
            </p:extLst>
          </p:nvPr>
        </p:nvGraphicFramePr>
        <p:xfrm>
          <a:off x="3498209" y="5192785"/>
          <a:ext cx="4552714" cy="792858"/>
        </p:xfrm>
        <a:graphic>
          <a:graphicData uri="http://schemas.openxmlformats.org/drawingml/2006/table">
            <a:tbl>
              <a:tblPr>
                <a:tableStyleId>{5C22544A-7EE6-4342-B048-85BDC9FD1C3A}</a:tableStyleId>
              </a:tblPr>
              <a:tblGrid>
                <a:gridCol w="4552714">
                  <a:extLst>
                    <a:ext uri="{9D8B030D-6E8A-4147-A177-3AD203B41FA5}">
                      <a16:colId xmlns:a16="http://schemas.microsoft.com/office/drawing/2014/main" val="2222435463"/>
                    </a:ext>
                  </a:extLst>
                </a:gridCol>
              </a:tblGrid>
              <a:tr h="396429">
                <a:tc>
                  <a:txBody>
                    <a:bodyPr/>
                    <a:lstStyle/>
                    <a:p>
                      <a:pPr algn="l" fontAlgn="b"/>
                      <a:r>
                        <a:rPr lang="en-US" sz="1100" u="none" strike="noStrike" dirty="0">
                          <a:effectLst/>
                        </a:rPr>
                        <a:t>Correlation Coefficient Between Engine Cylinders and Highway MPG</a:t>
                      </a:r>
                      <a:endParaRPr lang="en-US" sz="1100" b="1" i="0" u="none" strike="noStrike" dirty="0">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48903212"/>
                  </a:ext>
                </a:extLst>
              </a:tr>
              <a:tr h="396429">
                <a:tc>
                  <a:txBody>
                    <a:bodyPr/>
                    <a:lstStyle/>
                    <a:p>
                      <a:pPr algn="r" fontAlgn="b"/>
                      <a:r>
                        <a:rPr lang="en-IN" sz="1100" u="none" strike="noStrike" dirty="0">
                          <a:effectLst/>
                        </a:rPr>
                        <a:t>-0.613056488</a:t>
                      </a:r>
                      <a:endParaRPr lang="en-IN" sz="1100" b="1" i="0" u="none" strike="noStrike" dirty="0">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83017120"/>
                  </a:ext>
                </a:extLst>
              </a:tr>
            </a:tbl>
          </a:graphicData>
        </a:graphic>
      </p:graphicFrame>
    </p:spTree>
    <p:extLst>
      <p:ext uri="{BB962C8B-B14F-4D97-AF65-F5344CB8AC3E}">
        <p14:creationId xmlns:p14="http://schemas.microsoft.com/office/powerpoint/2010/main" val="595403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6F9E015-E515-6416-C762-1098802F1B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0012" y="221484"/>
            <a:ext cx="10866140" cy="6112204"/>
          </a:xfrm>
        </p:spPr>
      </p:pic>
    </p:spTree>
    <p:extLst>
      <p:ext uri="{BB962C8B-B14F-4D97-AF65-F5344CB8AC3E}">
        <p14:creationId xmlns:p14="http://schemas.microsoft.com/office/powerpoint/2010/main" val="1967298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50255-9165-D260-B66E-2C92CE3F59E7}"/>
              </a:ext>
            </a:extLst>
          </p:cNvPr>
          <p:cNvSpPr>
            <a:spLocks noGrp="1"/>
          </p:cNvSpPr>
          <p:nvPr>
            <p:ph type="title"/>
          </p:nvPr>
        </p:nvSpPr>
        <p:spPr>
          <a:xfrm>
            <a:off x="838200" y="215463"/>
            <a:ext cx="10515600" cy="1325563"/>
          </a:xfrm>
        </p:spPr>
        <p:txBody>
          <a:bodyPr/>
          <a:lstStyle/>
          <a:p>
            <a:r>
              <a:rPr lang="en-IN" b="1" dirty="0">
                <a:latin typeface="+mn-lt"/>
              </a:rPr>
              <a:t>PROJECT DESCRIPTION:</a:t>
            </a:r>
          </a:p>
        </p:txBody>
      </p:sp>
      <p:sp>
        <p:nvSpPr>
          <p:cNvPr id="3" name="Content Placeholder 2">
            <a:extLst>
              <a:ext uri="{FF2B5EF4-FFF2-40B4-BE49-F238E27FC236}">
                <a16:creationId xmlns:a16="http://schemas.microsoft.com/office/drawing/2014/main" id="{91EDEC13-A603-6A5B-96F5-FF6EF3EE73AE}"/>
              </a:ext>
            </a:extLst>
          </p:cNvPr>
          <p:cNvSpPr>
            <a:spLocks noGrp="1"/>
          </p:cNvSpPr>
          <p:nvPr>
            <p:ph idx="1"/>
          </p:nvPr>
        </p:nvSpPr>
        <p:spPr>
          <a:xfrm>
            <a:off x="838200" y="1713186"/>
            <a:ext cx="10515600" cy="4929351"/>
          </a:xfrm>
        </p:spPr>
        <p:txBody>
          <a:bodyPr>
            <a:noAutofit/>
          </a:bodyPr>
          <a:lstStyle/>
          <a:p>
            <a:pPr marL="0" indent="0">
              <a:spcBef>
                <a:spcPts val="0"/>
              </a:spcBef>
              <a:buNone/>
            </a:pPr>
            <a:r>
              <a:rPr lang="en-US" sz="1800" i="0" u="none" strike="noStrike" dirty="0">
                <a:solidFill>
                  <a:srgbClr val="000000"/>
                </a:solidFill>
                <a:effectLst/>
              </a:rPr>
              <a:t>The automotive industry has been rapidly evolving over the past few decades, with a growing focus on fuel efficiency, environmental sustainability, and technological innovation. With increasing competition among manufacturers and a changing consumer landscape, it has become more important than ever to understand the factors that drive consumer demand for cars.</a:t>
            </a:r>
            <a:endParaRPr lang="en-US" sz="1800" dirty="0">
              <a:effectLst/>
            </a:endParaRPr>
          </a:p>
          <a:p>
            <a:pPr marL="0" indent="0">
              <a:spcBef>
                <a:spcPts val="0"/>
              </a:spcBef>
              <a:buNone/>
            </a:pPr>
            <a:br>
              <a:rPr lang="en-US" sz="1800" dirty="0">
                <a:effectLst/>
              </a:rPr>
            </a:br>
            <a:r>
              <a:rPr lang="en-US" sz="1800" i="0" u="none" strike="noStrike" dirty="0">
                <a:solidFill>
                  <a:srgbClr val="000000"/>
                </a:solidFill>
                <a:effectLst/>
              </a:rPr>
              <a:t>In recent years, there has been a growing trend towards electric and hybrid vehicles and increased interest in alternative fuel sources such as hydrogen and natural gas. At the same time, traditional gasoline-powered cars remain dominant in the market, with varying fuel types and grades available to consumers.</a:t>
            </a:r>
            <a:endParaRPr lang="en-US" sz="1800" dirty="0">
              <a:effectLst/>
            </a:endParaRPr>
          </a:p>
          <a:p>
            <a:pPr marL="0" indent="0" rtl="0">
              <a:spcBef>
                <a:spcPts val="0"/>
              </a:spcBef>
              <a:spcAft>
                <a:spcPts val="0"/>
              </a:spcAft>
              <a:buNone/>
            </a:pPr>
            <a:endParaRPr lang="en-US" sz="1800" i="0" u="none" strike="noStrike" dirty="0">
              <a:solidFill>
                <a:srgbClr val="000000"/>
              </a:solidFill>
            </a:endParaRPr>
          </a:p>
          <a:p>
            <a:pPr marL="0" indent="0" rtl="0">
              <a:spcBef>
                <a:spcPts val="0"/>
              </a:spcBef>
              <a:spcAft>
                <a:spcPts val="0"/>
              </a:spcAft>
              <a:buNone/>
            </a:pPr>
            <a:r>
              <a:rPr lang="en-US" sz="1800" i="0" u="none" strike="noStrike" dirty="0">
                <a:solidFill>
                  <a:srgbClr val="000000"/>
                </a:solidFill>
                <a:effectLst/>
              </a:rPr>
              <a:t>For the given dataset, as a Data Analyst, the client has asked How can a car manufacturer optimize pricing and product development decisions to maximize profitability while meeting consumer demand?</a:t>
            </a:r>
            <a:endParaRPr lang="en-US" sz="1800" dirty="0">
              <a:effectLst/>
            </a:endParaRPr>
          </a:p>
          <a:p>
            <a:pPr marL="0" indent="0" rtl="0">
              <a:spcBef>
                <a:spcPts val="0"/>
              </a:spcBef>
              <a:spcAft>
                <a:spcPts val="0"/>
              </a:spcAft>
              <a:buNone/>
            </a:pPr>
            <a:br>
              <a:rPr lang="en-US" sz="1800" dirty="0">
                <a:effectLst/>
              </a:rPr>
            </a:br>
            <a:r>
              <a:rPr lang="en-US" sz="1800" i="0" u="none" strike="noStrike" dirty="0">
                <a:solidFill>
                  <a:srgbClr val="000000"/>
                </a:solidFill>
                <a:effectLst/>
              </a:rPr>
              <a:t>This problem could be approached by analyzing the relationship between a car's features, market category, and pricing, and identifying which features and categories are most popular among consumers and most profitable for the manufacturer. By using data analysis techniques such as regression analysis and market segmentation, the manufacturer could develop a pricing strategy that balances consumer demand with profitability, and identify which product features to focus on in future product development efforts. This could help the manufacturer improve its competitiveness in the market and increase its profitability over time.</a:t>
            </a:r>
            <a:endParaRPr lang="en-US" sz="1800" dirty="0">
              <a:effectLst/>
            </a:endParaRPr>
          </a:p>
          <a:p>
            <a:pPr marL="0" indent="0">
              <a:buNone/>
            </a:pPr>
            <a:br>
              <a:rPr lang="en-US" sz="1800" b="1" dirty="0"/>
            </a:br>
            <a:endParaRPr lang="en-IN" sz="1800" b="1" dirty="0"/>
          </a:p>
        </p:txBody>
      </p:sp>
    </p:spTree>
    <p:extLst>
      <p:ext uri="{BB962C8B-B14F-4D97-AF65-F5344CB8AC3E}">
        <p14:creationId xmlns:p14="http://schemas.microsoft.com/office/powerpoint/2010/main" val="1247702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6E2DC-43BD-68FF-C0DA-730226B808C6}"/>
              </a:ext>
            </a:extLst>
          </p:cNvPr>
          <p:cNvSpPr>
            <a:spLocks noGrp="1"/>
          </p:cNvSpPr>
          <p:nvPr>
            <p:ph type="title"/>
          </p:nvPr>
        </p:nvSpPr>
        <p:spPr/>
        <p:txBody>
          <a:bodyPr/>
          <a:lstStyle/>
          <a:p>
            <a:r>
              <a:rPr lang="en-IN" sz="3600" b="1" i="0" u="none" strike="noStrike" dirty="0">
                <a:solidFill>
                  <a:srgbClr val="000000"/>
                </a:solidFill>
                <a:effectLst/>
                <a:latin typeface="+mn-lt"/>
              </a:rPr>
              <a:t>Building the Dashboard</a:t>
            </a:r>
            <a:r>
              <a:rPr lang="en-IN" sz="1800" b="1" i="0" u="none" strike="noStrike" dirty="0">
                <a:solidFill>
                  <a:srgbClr val="000000"/>
                </a:solidFill>
                <a:effectLst/>
                <a:latin typeface="Arial" panose="020B0604020202020204" pitchFamily="34" charset="0"/>
              </a:rPr>
              <a:t>:</a:t>
            </a:r>
            <a:br>
              <a:rPr lang="en-IN" b="1" dirty="0">
                <a:effectLst/>
              </a:rPr>
            </a:br>
            <a:endParaRPr lang="en-IN" dirty="0"/>
          </a:p>
        </p:txBody>
      </p:sp>
      <p:sp>
        <p:nvSpPr>
          <p:cNvPr id="3" name="Content Placeholder 2">
            <a:extLst>
              <a:ext uri="{FF2B5EF4-FFF2-40B4-BE49-F238E27FC236}">
                <a16:creationId xmlns:a16="http://schemas.microsoft.com/office/drawing/2014/main" id="{7F8FB35F-9092-5273-1E5B-38105A9CBED5}"/>
              </a:ext>
            </a:extLst>
          </p:cNvPr>
          <p:cNvSpPr>
            <a:spLocks noGrp="1"/>
          </p:cNvSpPr>
          <p:nvPr>
            <p:ph idx="1"/>
          </p:nvPr>
        </p:nvSpPr>
        <p:spPr>
          <a:xfrm>
            <a:off x="838200" y="1406176"/>
            <a:ext cx="10515600" cy="4351338"/>
          </a:xfrm>
        </p:spPr>
        <p:txBody>
          <a:bodyPr/>
          <a:lstStyle/>
          <a:p>
            <a:pPr marL="0" indent="0" rtl="0">
              <a:spcBef>
                <a:spcPts val="0"/>
              </a:spcBef>
              <a:spcAft>
                <a:spcPts val="0"/>
              </a:spcAft>
              <a:buNone/>
            </a:pPr>
            <a:r>
              <a:rPr lang="en-US" b="0" i="0" u="none" strike="noStrike" dirty="0">
                <a:solidFill>
                  <a:srgbClr val="000000"/>
                </a:solidFill>
                <a:effectLst/>
                <a:latin typeface="Arial" panose="020B0604020202020204" pitchFamily="34" charset="0"/>
              </a:rPr>
              <a:t>Now for the Next portion of the Project, </a:t>
            </a:r>
          </a:p>
          <a:p>
            <a:pPr marL="0" indent="0" rtl="0">
              <a:spcBef>
                <a:spcPts val="0"/>
              </a:spcBef>
              <a:spcAft>
                <a:spcPts val="0"/>
              </a:spcAft>
              <a:buNone/>
            </a:pPr>
            <a:endParaRPr lang="en-US" sz="1800" dirty="0">
              <a:solidFill>
                <a:srgbClr val="000000"/>
              </a:solidFill>
              <a:latin typeface="Arial" panose="020B0604020202020204" pitchFamily="34" charset="0"/>
            </a:endParaRPr>
          </a:p>
          <a:p>
            <a:pPr marL="0" indent="0" rtl="0">
              <a:spcBef>
                <a:spcPts val="0"/>
              </a:spcBef>
              <a:spcAft>
                <a:spcPts val="0"/>
              </a:spcAft>
              <a:buNone/>
            </a:pPr>
            <a:r>
              <a:rPr lang="en-US" b="0" i="0" u="none" strike="noStrike" dirty="0">
                <a:solidFill>
                  <a:srgbClr val="000000"/>
                </a:solidFill>
                <a:effectLst/>
              </a:rPr>
              <a:t>We need to create the Interactive Dashboard. Use filters and slicers to make the chart interactive. The client has requested these questions given below:</a:t>
            </a:r>
            <a:endParaRPr lang="en-US" b="0" dirty="0">
              <a:effectLst/>
            </a:endParaRPr>
          </a:p>
          <a:p>
            <a:pPr marL="0" indent="0">
              <a:buNone/>
            </a:pPr>
            <a:br>
              <a:rPr lang="en-US" dirty="0"/>
            </a:br>
            <a:endParaRPr lang="en-IN" dirty="0"/>
          </a:p>
        </p:txBody>
      </p:sp>
    </p:spTree>
    <p:extLst>
      <p:ext uri="{BB962C8B-B14F-4D97-AF65-F5344CB8AC3E}">
        <p14:creationId xmlns:p14="http://schemas.microsoft.com/office/powerpoint/2010/main" val="1475717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EDD90-9CC2-B610-4796-EF19FE166B89}"/>
              </a:ext>
            </a:extLst>
          </p:cNvPr>
          <p:cNvSpPr>
            <a:spLocks noGrp="1"/>
          </p:cNvSpPr>
          <p:nvPr>
            <p:ph type="title"/>
          </p:nvPr>
        </p:nvSpPr>
        <p:spPr/>
        <p:txBody>
          <a:bodyPr>
            <a:normAutofit/>
          </a:bodyPr>
          <a:lstStyle/>
          <a:p>
            <a:r>
              <a:rPr lang="en-IN" sz="4800" b="1" i="0" u="none" strike="noStrike" dirty="0">
                <a:solidFill>
                  <a:srgbClr val="000000"/>
                </a:solidFill>
                <a:effectLst/>
                <a:latin typeface="+mn-lt"/>
              </a:rPr>
              <a:t>Task 1:</a:t>
            </a:r>
            <a:endParaRPr lang="en-IN" sz="4800" dirty="0">
              <a:latin typeface="+mn-lt"/>
            </a:endParaRPr>
          </a:p>
        </p:txBody>
      </p:sp>
      <p:sp>
        <p:nvSpPr>
          <p:cNvPr id="3" name="Content Placeholder 2">
            <a:extLst>
              <a:ext uri="{FF2B5EF4-FFF2-40B4-BE49-F238E27FC236}">
                <a16:creationId xmlns:a16="http://schemas.microsoft.com/office/drawing/2014/main" id="{2693E423-6821-E7D5-8058-0B586394F723}"/>
              </a:ext>
            </a:extLst>
          </p:cNvPr>
          <p:cNvSpPr>
            <a:spLocks noGrp="1"/>
          </p:cNvSpPr>
          <p:nvPr>
            <p:ph idx="1"/>
          </p:nvPr>
        </p:nvSpPr>
        <p:spPr/>
        <p:txBody>
          <a:bodyPr/>
          <a:lstStyle/>
          <a:p>
            <a:pPr marL="0" indent="0">
              <a:buNone/>
            </a:pPr>
            <a:r>
              <a:rPr lang="en-IN" dirty="0"/>
              <a:t>Task:</a:t>
            </a:r>
          </a:p>
          <a:p>
            <a:pPr marL="0" indent="0">
              <a:buNone/>
            </a:pPr>
            <a:r>
              <a:rPr lang="en-IN" sz="2400" dirty="0"/>
              <a:t>          </a:t>
            </a:r>
            <a:r>
              <a:rPr lang="en-US" sz="2400" b="0" i="0" u="none" strike="noStrike" dirty="0">
                <a:solidFill>
                  <a:srgbClr val="000000"/>
                </a:solidFill>
                <a:effectLst/>
              </a:rPr>
              <a:t> How does the distribution of car prices vary by brand and body style?</a:t>
            </a:r>
            <a:endParaRPr lang="en-US" sz="2400" b="0" dirty="0">
              <a:effectLst/>
            </a:endParaRPr>
          </a:p>
          <a:p>
            <a:pPr marL="0" indent="0">
              <a:buNone/>
            </a:pPr>
            <a:br>
              <a:rPr lang="en-US" dirty="0"/>
            </a:br>
            <a:r>
              <a:rPr lang="en-US" dirty="0"/>
              <a:t>    </a:t>
            </a:r>
            <a:r>
              <a:rPr lang="en-US" sz="2400" b="0" i="0" u="none" strike="noStrike" dirty="0">
                <a:solidFill>
                  <a:srgbClr val="000000"/>
                </a:solidFill>
                <a:effectLst/>
              </a:rPr>
              <a:t>Stacked column chart to show the distribution of car prices by brand and body style.</a:t>
            </a:r>
          </a:p>
          <a:p>
            <a:pPr marL="0" indent="0">
              <a:buNone/>
            </a:pPr>
            <a:r>
              <a:rPr lang="en-US" sz="2400" b="0" i="0" u="none" strike="noStrike" dirty="0">
                <a:solidFill>
                  <a:srgbClr val="000000"/>
                </a:solidFill>
                <a:effectLst/>
              </a:rPr>
              <a:t>      Calculate the total MSRP for each brand and body style using SUMIF or Pivot Tables.</a:t>
            </a:r>
          </a:p>
          <a:p>
            <a:pPr marL="0" indent="0">
              <a:buNone/>
            </a:pPr>
            <a:endParaRPr lang="en-IN" dirty="0"/>
          </a:p>
        </p:txBody>
      </p:sp>
    </p:spTree>
    <p:extLst>
      <p:ext uri="{BB962C8B-B14F-4D97-AF65-F5344CB8AC3E}">
        <p14:creationId xmlns:p14="http://schemas.microsoft.com/office/powerpoint/2010/main" val="1262821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3C8E87DD-CB83-3E98-AD00-1AB34C5A55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3842" y="223328"/>
            <a:ext cx="11496245" cy="6466638"/>
          </a:xfrm>
        </p:spPr>
      </p:pic>
    </p:spTree>
    <p:extLst>
      <p:ext uri="{BB962C8B-B14F-4D97-AF65-F5344CB8AC3E}">
        <p14:creationId xmlns:p14="http://schemas.microsoft.com/office/powerpoint/2010/main" val="3232561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9E46E-B23D-C0C8-E6F1-AAF39854A08C}"/>
              </a:ext>
            </a:extLst>
          </p:cNvPr>
          <p:cNvSpPr>
            <a:spLocks noGrp="1"/>
          </p:cNvSpPr>
          <p:nvPr>
            <p:ph type="title"/>
          </p:nvPr>
        </p:nvSpPr>
        <p:spPr/>
        <p:txBody>
          <a:bodyPr/>
          <a:lstStyle/>
          <a:p>
            <a:r>
              <a:rPr lang="en-IN" b="1" dirty="0"/>
              <a:t>Insights:</a:t>
            </a:r>
          </a:p>
        </p:txBody>
      </p:sp>
      <p:sp>
        <p:nvSpPr>
          <p:cNvPr id="3" name="Content Placeholder 2">
            <a:extLst>
              <a:ext uri="{FF2B5EF4-FFF2-40B4-BE49-F238E27FC236}">
                <a16:creationId xmlns:a16="http://schemas.microsoft.com/office/drawing/2014/main" id="{ECCDC579-F002-044E-01FE-5E8E5F76C432}"/>
              </a:ext>
            </a:extLst>
          </p:cNvPr>
          <p:cNvSpPr>
            <a:spLocks noGrp="1"/>
          </p:cNvSpPr>
          <p:nvPr>
            <p:ph idx="1"/>
          </p:nvPr>
        </p:nvSpPr>
        <p:spPr>
          <a:xfrm>
            <a:off x="838200" y="1573956"/>
            <a:ext cx="10515600" cy="4351338"/>
          </a:xfrm>
        </p:spPr>
        <p:txBody>
          <a:bodyPr/>
          <a:lstStyle/>
          <a:p>
            <a:pPr marL="0" indent="0">
              <a:buNone/>
            </a:pPr>
            <a:r>
              <a:rPr lang="en-IN" dirty="0"/>
              <a:t>According to Dashboard Analysis:</a:t>
            </a:r>
          </a:p>
          <a:p>
            <a:pPr marL="0" indent="0">
              <a:buNone/>
            </a:pPr>
            <a:r>
              <a:rPr lang="en-IN" dirty="0"/>
              <a:t>The Chart reveals that “Chevrolet” holds the highest Maximum Selling Retail Price(MSRP) among all manufacturer , followed by “Mercedes Benz” in the second position.</a:t>
            </a:r>
          </a:p>
          <a:p>
            <a:pPr marL="0" indent="0">
              <a:buNone/>
            </a:pPr>
            <a:endParaRPr lang="en-IN" dirty="0"/>
          </a:p>
          <a:p>
            <a:pPr marL="0" indent="0">
              <a:buNone/>
            </a:pPr>
            <a:r>
              <a:rPr lang="en-IN" dirty="0"/>
              <a:t>Among various vehicle styles , the “SEDAN” Category has the highest MSRP.</a:t>
            </a:r>
          </a:p>
        </p:txBody>
      </p:sp>
    </p:spTree>
    <p:extLst>
      <p:ext uri="{BB962C8B-B14F-4D97-AF65-F5344CB8AC3E}">
        <p14:creationId xmlns:p14="http://schemas.microsoft.com/office/powerpoint/2010/main" val="1600053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A28D1-88AC-C683-00E7-83BBC435B610}"/>
              </a:ext>
            </a:extLst>
          </p:cNvPr>
          <p:cNvSpPr>
            <a:spLocks noGrp="1"/>
          </p:cNvSpPr>
          <p:nvPr>
            <p:ph type="title"/>
          </p:nvPr>
        </p:nvSpPr>
        <p:spPr/>
        <p:txBody>
          <a:bodyPr/>
          <a:lstStyle/>
          <a:p>
            <a:r>
              <a:rPr lang="en-IN" b="1" dirty="0"/>
              <a:t>Task 2:</a:t>
            </a:r>
          </a:p>
        </p:txBody>
      </p:sp>
      <p:sp>
        <p:nvSpPr>
          <p:cNvPr id="3" name="Content Placeholder 2">
            <a:extLst>
              <a:ext uri="{FF2B5EF4-FFF2-40B4-BE49-F238E27FC236}">
                <a16:creationId xmlns:a16="http://schemas.microsoft.com/office/drawing/2014/main" id="{46893524-29DC-D8FD-B9EB-B4A56314BA5F}"/>
              </a:ext>
            </a:extLst>
          </p:cNvPr>
          <p:cNvSpPr>
            <a:spLocks noGrp="1"/>
          </p:cNvSpPr>
          <p:nvPr>
            <p:ph idx="1"/>
          </p:nvPr>
        </p:nvSpPr>
        <p:spPr/>
        <p:txBody>
          <a:bodyPr>
            <a:normAutofit/>
          </a:bodyPr>
          <a:lstStyle/>
          <a:p>
            <a:pPr marL="0" indent="0" rtl="0">
              <a:lnSpc>
                <a:spcPct val="100000"/>
              </a:lnSpc>
              <a:spcBef>
                <a:spcPts val="0"/>
              </a:spcBef>
              <a:spcAft>
                <a:spcPts val="0"/>
              </a:spcAft>
              <a:buNone/>
            </a:pPr>
            <a:r>
              <a:rPr lang="en-US" sz="2400" b="1" i="0" u="none" strike="noStrike" dirty="0">
                <a:solidFill>
                  <a:srgbClr val="000000"/>
                </a:solidFill>
                <a:effectLst/>
                <a:latin typeface="Arial" panose="020B0604020202020204" pitchFamily="34" charset="0"/>
              </a:rPr>
              <a:t>Task 2:</a:t>
            </a:r>
          </a:p>
          <a:p>
            <a:pPr marL="0" indent="0" rtl="0">
              <a:lnSpc>
                <a:spcPct val="100000"/>
              </a:lnSpc>
              <a:spcBef>
                <a:spcPts val="0"/>
              </a:spcBef>
              <a:spcAft>
                <a:spcPts val="0"/>
              </a:spcAft>
              <a:buNone/>
            </a:pPr>
            <a:r>
              <a:rPr lang="en-US" sz="2400" b="1" dirty="0">
                <a:solidFill>
                  <a:srgbClr val="000000"/>
                </a:solidFill>
                <a:latin typeface="Arial" panose="020B0604020202020204" pitchFamily="34" charset="0"/>
              </a:rPr>
              <a:t> 	</a:t>
            </a:r>
            <a:r>
              <a:rPr lang="en-US" sz="2400" b="0" i="0" u="none" strike="noStrike" dirty="0">
                <a:solidFill>
                  <a:srgbClr val="000000"/>
                </a:solidFill>
                <a:effectLst/>
                <a:latin typeface="Arial" panose="020B0604020202020204" pitchFamily="34" charset="0"/>
              </a:rPr>
              <a:t> Which car brands have the highest and lowest average MSRPs, and how does this vary by  body style?</a:t>
            </a:r>
          </a:p>
          <a:p>
            <a:pPr marL="0" indent="0" rtl="0">
              <a:lnSpc>
                <a:spcPct val="100000"/>
              </a:lnSpc>
              <a:spcBef>
                <a:spcPts val="0"/>
              </a:spcBef>
              <a:spcAft>
                <a:spcPts val="0"/>
              </a:spcAft>
              <a:buNone/>
            </a:pPr>
            <a:r>
              <a:rPr lang="en-US" sz="2400" b="0" dirty="0">
                <a:solidFill>
                  <a:srgbClr val="000000"/>
                </a:solidFill>
                <a:effectLst/>
                <a:latin typeface="Arial" panose="020B0604020202020204" pitchFamily="34" charset="0"/>
              </a:rPr>
              <a:t>And</a:t>
            </a:r>
            <a:endParaRPr lang="en-US" sz="2400" b="0" dirty="0">
              <a:effectLst/>
            </a:endParaRPr>
          </a:p>
          <a:p>
            <a:pPr marL="0" indent="0">
              <a:lnSpc>
                <a:spcPct val="100000"/>
              </a:lnSpc>
              <a:buNone/>
            </a:pPr>
            <a:r>
              <a:rPr lang="en-US" sz="2400" b="0" i="0" u="none" strike="noStrike" dirty="0">
                <a:solidFill>
                  <a:srgbClr val="000000"/>
                </a:solidFill>
                <a:effectLst/>
                <a:latin typeface="Arial" panose="020B0604020202020204" pitchFamily="34" charset="0"/>
              </a:rPr>
              <a:t>Clustered column chart to compare the average MSRPs across different car brands and body styles.</a:t>
            </a:r>
          </a:p>
          <a:p>
            <a:pPr marL="0" indent="0">
              <a:lnSpc>
                <a:spcPct val="100000"/>
              </a:lnSpc>
              <a:buNone/>
            </a:pPr>
            <a:r>
              <a:rPr lang="en-US" sz="2400" b="0" i="0" u="none" strike="noStrike" dirty="0">
                <a:solidFill>
                  <a:srgbClr val="000000"/>
                </a:solidFill>
                <a:effectLst/>
                <a:latin typeface="Arial" panose="020B0604020202020204" pitchFamily="34" charset="0"/>
              </a:rPr>
              <a:t> Calculate the average MSRP for each brand and body style using AVERAGEIF or Pivot Tables.</a:t>
            </a:r>
          </a:p>
          <a:p>
            <a:pPr marL="0" indent="0">
              <a:buNone/>
            </a:pPr>
            <a:br>
              <a:rPr lang="en-US" sz="2400" dirty="0"/>
            </a:br>
            <a:endParaRPr lang="en-IN" sz="2400" dirty="0"/>
          </a:p>
        </p:txBody>
      </p:sp>
    </p:spTree>
    <p:extLst>
      <p:ext uri="{BB962C8B-B14F-4D97-AF65-F5344CB8AC3E}">
        <p14:creationId xmlns:p14="http://schemas.microsoft.com/office/powerpoint/2010/main" val="21103678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1FCFA22-CFFC-557F-6BE9-B60C91158E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5962" y="139437"/>
            <a:ext cx="11320076" cy="6367543"/>
          </a:xfrm>
        </p:spPr>
      </p:pic>
    </p:spTree>
    <p:extLst>
      <p:ext uri="{BB962C8B-B14F-4D97-AF65-F5344CB8AC3E}">
        <p14:creationId xmlns:p14="http://schemas.microsoft.com/office/powerpoint/2010/main" val="3391451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ED910-4638-9FCC-5566-17614D602B6A}"/>
              </a:ext>
            </a:extLst>
          </p:cNvPr>
          <p:cNvSpPr>
            <a:spLocks noGrp="1"/>
          </p:cNvSpPr>
          <p:nvPr>
            <p:ph type="title"/>
          </p:nvPr>
        </p:nvSpPr>
        <p:spPr/>
        <p:txBody>
          <a:bodyPr/>
          <a:lstStyle/>
          <a:p>
            <a:r>
              <a:rPr lang="en-IN" b="1" dirty="0"/>
              <a:t>Insights:</a:t>
            </a:r>
          </a:p>
        </p:txBody>
      </p:sp>
      <p:sp>
        <p:nvSpPr>
          <p:cNvPr id="3" name="Content Placeholder 2">
            <a:extLst>
              <a:ext uri="{FF2B5EF4-FFF2-40B4-BE49-F238E27FC236}">
                <a16:creationId xmlns:a16="http://schemas.microsoft.com/office/drawing/2014/main" id="{9AC97427-1C1B-9019-6A4B-15694BDD2BFC}"/>
              </a:ext>
            </a:extLst>
          </p:cNvPr>
          <p:cNvSpPr>
            <a:spLocks noGrp="1"/>
          </p:cNvSpPr>
          <p:nvPr>
            <p:ph idx="1"/>
          </p:nvPr>
        </p:nvSpPr>
        <p:spPr>
          <a:xfrm>
            <a:off x="838200" y="1808847"/>
            <a:ext cx="10515600" cy="4351338"/>
          </a:xfrm>
        </p:spPr>
        <p:txBody>
          <a:bodyPr/>
          <a:lstStyle/>
          <a:p>
            <a:pPr marL="0" indent="0">
              <a:buNone/>
            </a:pPr>
            <a:r>
              <a:rPr lang="en-IN" dirty="0"/>
              <a:t>According to the Dashboard analysis:</a:t>
            </a:r>
          </a:p>
          <a:p>
            <a:pPr marL="0" indent="0">
              <a:buNone/>
            </a:pPr>
            <a:r>
              <a:rPr lang="en-IN" dirty="0"/>
              <a:t>1.“Bugatti” has the highest price tag among automobile brands mentioned in the dashboard , while “Coupe” is the most favoured design.</a:t>
            </a:r>
          </a:p>
          <a:p>
            <a:pPr marL="0" indent="0">
              <a:buNone/>
            </a:pPr>
            <a:r>
              <a:rPr lang="en-IN" dirty="0"/>
              <a:t>2.“Maybach” has second rank in terms of Brand Popularity , followed by “Convertible” as the 2</a:t>
            </a:r>
            <a:r>
              <a:rPr lang="en-IN" baseline="30000" dirty="0"/>
              <a:t>nd</a:t>
            </a:r>
            <a:r>
              <a:rPr lang="en-IN" dirty="0"/>
              <a:t> most preferred vehicle style .</a:t>
            </a:r>
          </a:p>
          <a:p>
            <a:pPr marL="0" indent="0">
              <a:buNone/>
            </a:pPr>
            <a:r>
              <a:rPr lang="en-IN" dirty="0"/>
              <a:t>3.“Playmouth” offers the lowest sticker price for its coupe , wagon , 4dr hatchback ,2dr hatchback models.</a:t>
            </a:r>
          </a:p>
        </p:txBody>
      </p:sp>
    </p:spTree>
    <p:extLst>
      <p:ext uri="{BB962C8B-B14F-4D97-AF65-F5344CB8AC3E}">
        <p14:creationId xmlns:p14="http://schemas.microsoft.com/office/powerpoint/2010/main" val="2604553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16332-CABC-10AC-0F91-492615B92391}"/>
              </a:ext>
            </a:extLst>
          </p:cNvPr>
          <p:cNvSpPr>
            <a:spLocks noGrp="1"/>
          </p:cNvSpPr>
          <p:nvPr>
            <p:ph type="title"/>
          </p:nvPr>
        </p:nvSpPr>
        <p:spPr/>
        <p:txBody>
          <a:bodyPr/>
          <a:lstStyle/>
          <a:p>
            <a:r>
              <a:rPr lang="en-IN" b="1" dirty="0"/>
              <a:t>Task 3:</a:t>
            </a:r>
          </a:p>
        </p:txBody>
      </p:sp>
      <p:sp>
        <p:nvSpPr>
          <p:cNvPr id="3" name="Content Placeholder 2">
            <a:extLst>
              <a:ext uri="{FF2B5EF4-FFF2-40B4-BE49-F238E27FC236}">
                <a16:creationId xmlns:a16="http://schemas.microsoft.com/office/drawing/2014/main" id="{F6B3B47F-54D4-AD69-AA7F-660F58AF9D21}"/>
              </a:ext>
            </a:extLst>
          </p:cNvPr>
          <p:cNvSpPr>
            <a:spLocks noGrp="1"/>
          </p:cNvSpPr>
          <p:nvPr>
            <p:ph idx="1"/>
          </p:nvPr>
        </p:nvSpPr>
        <p:spPr/>
        <p:txBody>
          <a:bodyPr/>
          <a:lstStyle/>
          <a:p>
            <a:pPr marL="0" indent="0">
              <a:buNone/>
            </a:pPr>
            <a:r>
              <a:rPr lang="en-IN" sz="2400" dirty="0"/>
              <a:t>Task:</a:t>
            </a:r>
          </a:p>
          <a:p>
            <a:pPr marL="0" indent="0" rtl="0">
              <a:spcBef>
                <a:spcPts val="0"/>
              </a:spcBef>
              <a:spcAft>
                <a:spcPts val="0"/>
              </a:spcAft>
              <a:buNone/>
            </a:pPr>
            <a:r>
              <a:rPr lang="en-IN" sz="2400" dirty="0"/>
              <a:t>	</a:t>
            </a:r>
            <a:r>
              <a:rPr lang="en-US" sz="2400" b="0" i="0" u="none" strike="noStrike" dirty="0">
                <a:solidFill>
                  <a:srgbClr val="000000"/>
                </a:solidFill>
                <a:effectLst/>
                <a:latin typeface="Arial" panose="020B0604020202020204" pitchFamily="34" charset="0"/>
              </a:rPr>
              <a:t> How do the different feature such as transmission type affect the 		 MSRP, and how does this vary by body style?</a:t>
            </a:r>
          </a:p>
          <a:p>
            <a:pPr marL="0" indent="0" rtl="0">
              <a:spcBef>
                <a:spcPts val="0"/>
              </a:spcBef>
              <a:spcAft>
                <a:spcPts val="0"/>
              </a:spcAft>
              <a:buNone/>
            </a:pPr>
            <a:endParaRPr lang="en-US" sz="2400" b="0" dirty="0">
              <a:effectLst/>
            </a:endParaRPr>
          </a:p>
          <a:p>
            <a:pPr marL="0" indent="0">
              <a:buNone/>
            </a:pPr>
            <a:r>
              <a:rPr lang="en-US" sz="2400" b="0" i="0" u="none" strike="noStrike" dirty="0">
                <a:solidFill>
                  <a:srgbClr val="000000"/>
                </a:solidFill>
                <a:effectLst/>
                <a:latin typeface="Arial" panose="020B0604020202020204" pitchFamily="34" charset="0"/>
              </a:rPr>
              <a:t>	</a:t>
            </a:r>
            <a:r>
              <a:rPr lang="en-US" sz="2400" b="0" i="0" u="none" strike="noStrike" dirty="0">
                <a:solidFill>
                  <a:srgbClr val="000000"/>
                </a:solidFill>
                <a:effectLst/>
              </a:rPr>
              <a:t>Scatter plot chart to visualize the relationship between MSRP and 	transmission type, with different symbols for each body style.</a:t>
            </a:r>
          </a:p>
          <a:p>
            <a:pPr marL="0" indent="0">
              <a:buNone/>
            </a:pPr>
            <a:r>
              <a:rPr lang="en-US" sz="2400" dirty="0">
                <a:solidFill>
                  <a:srgbClr val="000000"/>
                </a:solidFill>
              </a:rPr>
              <a:t>	</a:t>
            </a:r>
            <a:r>
              <a:rPr lang="en-US" sz="1800" b="0" i="0" u="none" strike="noStrike" dirty="0">
                <a:solidFill>
                  <a:srgbClr val="000000"/>
                </a:solidFill>
                <a:effectLst/>
              </a:rPr>
              <a:t> </a:t>
            </a:r>
            <a:r>
              <a:rPr lang="en-US" sz="2400" b="0" i="0" u="none" strike="noStrike" dirty="0">
                <a:solidFill>
                  <a:srgbClr val="000000"/>
                </a:solidFill>
                <a:effectLst/>
              </a:rPr>
              <a:t>Calculate the average MSRP for each combination of transmission type and 	 body style using AVERAGEIFS or Pivot Tables.</a:t>
            </a:r>
          </a:p>
          <a:p>
            <a:pPr marL="0" indent="0">
              <a:buNone/>
            </a:pPr>
            <a:endParaRPr lang="en-US" sz="2400" b="0" i="0" u="none" strike="noStrike" dirty="0">
              <a:solidFill>
                <a:srgbClr val="000000"/>
              </a:solidFill>
              <a:effectLst/>
            </a:endParaRPr>
          </a:p>
          <a:p>
            <a:pPr marL="0" indent="0">
              <a:buNone/>
            </a:pPr>
            <a:r>
              <a:rPr lang="en-US" sz="1800" dirty="0">
                <a:solidFill>
                  <a:srgbClr val="000000"/>
                </a:solidFill>
                <a:latin typeface="Arial" panose="020B0604020202020204" pitchFamily="34" charset="0"/>
              </a:rPr>
              <a:t>	</a:t>
            </a:r>
            <a:br>
              <a:rPr lang="en-US" dirty="0"/>
            </a:br>
            <a:endParaRPr lang="en-IN" dirty="0"/>
          </a:p>
        </p:txBody>
      </p:sp>
    </p:spTree>
    <p:extLst>
      <p:ext uri="{BB962C8B-B14F-4D97-AF65-F5344CB8AC3E}">
        <p14:creationId xmlns:p14="http://schemas.microsoft.com/office/powerpoint/2010/main" val="22295429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9913A19-1118-EDD4-8472-24449ED608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2231" y="223326"/>
            <a:ext cx="11630469" cy="6542139"/>
          </a:xfrm>
        </p:spPr>
      </p:pic>
    </p:spTree>
    <p:extLst>
      <p:ext uri="{BB962C8B-B14F-4D97-AF65-F5344CB8AC3E}">
        <p14:creationId xmlns:p14="http://schemas.microsoft.com/office/powerpoint/2010/main" val="9231104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42157-2E2A-7688-CC02-EA7122131902}"/>
              </a:ext>
            </a:extLst>
          </p:cNvPr>
          <p:cNvSpPr>
            <a:spLocks noGrp="1"/>
          </p:cNvSpPr>
          <p:nvPr>
            <p:ph type="title"/>
          </p:nvPr>
        </p:nvSpPr>
        <p:spPr/>
        <p:txBody>
          <a:bodyPr/>
          <a:lstStyle/>
          <a:p>
            <a:r>
              <a:rPr lang="en-IN" b="1" dirty="0"/>
              <a:t>Insights:</a:t>
            </a:r>
          </a:p>
        </p:txBody>
      </p:sp>
      <p:sp>
        <p:nvSpPr>
          <p:cNvPr id="3" name="Content Placeholder 2">
            <a:extLst>
              <a:ext uri="{FF2B5EF4-FFF2-40B4-BE49-F238E27FC236}">
                <a16:creationId xmlns:a16="http://schemas.microsoft.com/office/drawing/2014/main" id="{840B5279-438C-BEE1-08FA-86B4FD2261A2}"/>
              </a:ext>
            </a:extLst>
          </p:cNvPr>
          <p:cNvSpPr>
            <a:spLocks noGrp="1"/>
          </p:cNvSpPr>
          <p:nvPr>
            <p:ph idx="1"/>
          </p:nvPr>
        </p:nvSpPr>
        <p:spPr/>
        <p:txBody>
          <a:bodyPr/>
          <a:lstStyle/>
          <a:p>
            <a:pPr marL="0" indent="0">
              <a:buNone/>
            </a:pPr>
            <a:r>
              <a:rPr lang="en-IN" dirty="0"/>
              <a:t>According to the Dashboard analysis:</a:t>
            </a:r>
          </a:p>
          <a:p>
            <a:pPr marL="0" indent="0">
              <a:buNone/>
            </a:pPr>
            <a:r>
              <a:rPr lang="en-IN" dirty="0"/>
              <a:t>1. Mostly used transmission type is “</a:t>
            </a:r>
            <a:r>
              <a:rPr lang="en-IN" dirty="0" err="1"/>
              <a:t>Automated_manaul</a:t>
            </a:r>
            <a:r>
              <a:rPr lang="en-IN" dirty="0"/>
              <a:t>” </a:t>
            </a:r>
            <a:r>
              <a:rPr lang="en-IN" dirty="0" err="1"/>
              <a:t>i.e</a:t>
            </a:r>
            <a:r>
              <a:rPr lang="en-IN" dirty="0"/>
              <a:t> used in most of vehicle style.</a:t>
            </a:r>
          </a:p>
          <a:p>
            <a:pPr marL="0" indent="0">
              <a:buNone/>
            </a:pPr>
            <a:r>
              <a:rPr lang="en-IN" dirty="0"/>
              <a:t>2. Highest </a:t>
            </a:r>
            <a:r>
              <a:rPr lang="en-IN" dirty="0" err="1"/>
              <a:t>Avg</a:t>
            </a:r>
            <a:r>
              <a:rPr lang="en-IN" dirty="0"/>
              <a:t> MSRP of Vehicle style </a:t>
            </a:r>
            <a:r>
              <a:rPr lang="en-IN" dirty="0" err="1"/>
              <a:t>i.e</a:t>
            </a:r>
            <a:r>
              <a:rPr lang="en-IN" dirty="0"/>
              <a:t> “Convertible(82216.79)” by considering the average </a:t>
            </a:r>
            <a:r>
              <a:rPr lang="en-IN" dirty="0" err="1"/>
              <a:t>msrp</a:t>
            </a:r>
            <a:r>
              <a:rPr lang="en-IN" dirty="0"/>
              <a:t> for all transmission type.</a:t>
            </a:r>
          </a:p>
          <a:p>
            <a:pPr marL="0" indent="0">
              <a:buNone/>
            </a:pPr>
            <a:r>
              <a:rPr lang="en-IN" dirty="0"/>
              <a:t>3. Lowest </a:t>
            </a:r>
            <a:r>
              <a:rPr lang="en-IN" dirty="0" err="1"/>
              <a:t>Avg</a:t>
            </a:r>
            <a:r>
              <a:rPr lang="en-IN" dirty="0"/>
              <a:t> MSRP of Vehicle style </a:t>
            </a:r>
            <a:r>
              <a:rPr lang="en-IN" dirty="0" err="1"/>
              <a:t>i.e</a:t>
            </a:r>
            <a:r>
              <a:rPr lang="en-IN" dirty="0"/>
              <a:t> “2dr SUV(14306.54)” by considering the average </a:t>
            </a:r>
            <a:r>
              <a:rPr lang="en-IN" dirty="0" err="1"/>
              <a:t>msrp</a:t>
            </a:r>
            <a:r>
              <a:rPr lang="en-IN" dirty="0"/>
              <a:t> for all transmission type.</a:t>
            </a:r>
          </a:p>
        </p:txBody>
      </p:sp>
    </p:spTree>
    <p:extLst>
      <p:ext uri="{BB962C8B-B14F-4D97-AF65-F5344CB8AC3E}">
        <p14:creationId xmlns:p14="http://schemas.microsoft.com/office/powerpoint/2010/main" val="1141712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49890-F975-5018-D0C1-5F0B8064A4D0}"/>
              </a:ext>
            </a:extLst>
          </p:cNvPr>
          <p:cNvSpPr>
            <a:spLocks noGrp="1"/>
          </p:cNvSpPr>
          <p:nvPr>
            <p:ph type="title"/>
          </p:nvPr>
        </p:nvSpPr>
        <p:spPr>
          <a:xfrm>
            <a:off x="838200" y="249512"/>
            <a:ext cx="10515600" cy="791013"/>
          </a:xfrm>
        </p:spPr>
        <p:txBody>
          <a:bodyPr>
            <a:normAutofit/>
          </a:bodyPr>
          <a:lstStyle/>
          <a:p>
            <a:r>
              <a:rPr lang="en-IN" sz="2400" b="1" i="0" u="none" strike="noStrike" dirty="0">
                <a:solidFill>
                  <a:srgbClr val="000000"/>
                </a:solidFill>
                <a:effectLst/>
                <a:latin typeface="Arial" panose="020B0604020202020204" pitchFamily="34" charset="0"/>
              </a:rPr>
              <a:t>Dataset Description: </a:t>
            </a:r>
            <a:r>
              <a:rPr lang="en-IN" sz="2400" b="1" i="1" u="none" strike="noStrike" dirty="0">
                <a:solidFill>
                  <a:srgbClr val="000000"/>
                </a:solidFill>
                <a:effectLst/>
                <a:latin typeface="Arial" panose="020B0604020202020204" pitchFamily="34" charset="0"/>
              </a:rPr>
              <a:t>"Car Features and MSRP"</a:t>
            </a:r>
            <a:endParaRPr lang="en-IN" sz="5400" b="1" i="1" dirty="0"/>
          </a:p>
        </p:txBody>
      </p:sp>
      <p:sp>
        <p:nvSpPr>
          <p:cNvPr id="3" name="Content Placeholder 2">
            <a:extLst>
              <a:ext uri="{FF2B5EF4-FFF2-40B4-BE49-F238E27FC236}">
                <a16:creationId xmlns:a16="http://schemas.microsoft.com/office/drawing/2014/main" id="{C63A9EFF-E14A-15F5-806B-A00BCA80C051}"/>
              </a:ext>
            </a:extLst>
          </p:cNvPr>
          <p:cNvSpPr>
            <a:spLocks noGrp="1"/>
          </p:cNvSpPr>
          <p:nvPr>
            <p:ph idx="1"/>
          </p:nvPr>
        </p:nvSpPr>
        <p:spPr>
          <a:xfrm>
            <a:off x="838200" y="1156138"/>
            <a:ext cx="10515600" cy="5452350"/>
          </a:xfrm>
        </p:spPr>
        <p:txBody>
          <a:bodyPr>
            <a:normAutofit/>
          </a:bodyPr>
          <a:lstStyle/>
          <a:p>
            <a:pPr marL="0" indent="0" rtl="0" fontAlgn="base">
              <a:spcBef>
                <a:spcPts val="0"/>
              </a:spcBef>
              <a:spcAft>
                <a:spcPts val="0"/>
              </a:spcAft>
              <a:buNone/>
            </a:pPr>
            <a:r>
              <a:rPr lang="en-US" sz="1800" b="1" i="0" u="none" strike="noStrike" dirty="0">
                <a:solidFill>
                  <a:srgbClr val="000000"/>
                </a:solidFill>
                <a:effectLst/>
              </a:rPr>
              <a:t>Number of observations:</a:t>
            </a:r>
            <a:r>
              <a:rPr lang="en-US" sz="1800" b="0" i="0" u="none" strike="noStrike" dirty="0">
                <a:solidFill>
                  <a:srgbClr val="000000"/>
                </a:solidFill>
                <a:effectLst/>
              </a:rPr>
              <a:t> 11,159</a:t>
            </a:r>
          </a:p>
          <a:p>
            <a:pPr marL="0" indent="0" rtl="0" fontAlgn="base">
              <a:spcBef>
                <a:spcPts val="0"/>
              </a:spcBef>
              <a:spcAft>
                <a:spcPts val="0"/>
              </a:spcAft>
              <a:buNone/>
            </a:pPr>
            <a:r>
              <a:rPr lang="en-US" sz="1800" b="1" i="0" u="none" strike="noStrike" dirty="0">
                <a:solidFill>
                  <a:srgbClr val="000000"/>
                </a:solidFill>
                <a:effectLst/>
              </a:rPr>
              <a:t>Number of variables:</a:t>
            </a:r>
            <a:r>
              <a:rPr lang="en-US" sz="1800" b="0" i="0" u="none" strike="noStrike" dirty="0">
                <a:solidFill>
                  <a:srgbClr val="000000"/>
                </a:solidFill>
                <a:effectLst/>
              </a:rPr>
              <a:t> 16</a:t>
            </a:r>
          </a:p>
          <a:p>
            <a:pPr marL="0" indent="0" rtl="0" fontAlgn="base">
              <a:spcBef>
                <a:spcPts val="0"/>
              </a:spcBef>
              <a:spcAft>
                <a:spcPts val="0"/>
              </a:spcAft>
              <a:buNone/>
            </a:pPr>
            <a:r>
              <a:rPr lang="en-US" sz="1800" b="1" i="0" u="none" strike="noStrike" dirty="0">
                <a:solidFill>
                  <a:srgbClr val="000000"/>
                </a:solidFill>
                <a:effectLst/>
              </a:rPr>
              <a:t>File type:</a:t>
            </a:r>
            <a:r>
              <a:rPr lang="en-US" sz="1800" b="0" i="0" u="none" strike="noStrike" dirty="0">
                <a:solidFill>
                  <a:srgbClr val="000000"/>
                </a:solidFill>
                <a:effectLst/>
              </a:rPr>
              <a:t> CSV (Comma Separated Values)</a:t>
            </a:r>
          </a:p>
          <a:p>
            <a:pPr marL="0" indent="0" rtl="0" fontAlgn="base">
              <a:spcBef>
                <a:spcPts val="0"/>
              </a:spcBef>
              <a:spcAft>
                <a:spcPts val="0"/>
              </a:spcAft>
              <a:buNone/>
            </a:pPr>
            <a:r>
              <a:rPr lang="en-US" sz="1800" b="1" dirty="0">
                <a:solidFill>
                  <a:srgbClr val="000000"/>
                </a:solidFill>
                <a:highlight>
                  <a:srgbClr val="FF0000"/>
                </a:highlight>
              </a:rPr>
              <a:t>COLUMN</a:t>
            </a:r>
            <a:endParaRPr lang="en-US" sz="1800" b="1" i="0" u="none" strike="noStrike" dirty="0">
              <a:solidFill>
                <a:srgbClr val="000000"/>
              </a:solidFill>
              <a:effectLst/>
              <a:highlight>
                <a:srgbClr val="FF0000"/>
              </a:highlight>
            </a:endParaRP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Make: </a:t>
            </a:r>
            <a:r>
              <a:rPr lang="en-US" sz="1800" b="0" i="0" u="none" strike="noStrike" dirty="0">
                <a:solidFill>
                  <a:srgbClr val="000000"/>
                </a:solidFill>
                <a:effectLst/>
              </a:rPr>
              <a:t>the make or brand of the car</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Model: </a:t>
            </a:r>
            <a:r>
              <a:rPr lang="en-US" sz="1800" b="0" i="0" u="none" strike="noStrike" dirty="0">
                <a:solidFill>
                  <a:srgbClr val="000000"/>
                </a:solidFill>
                <a:effectLst/>
              </a:rPr>
              <a:t>the specific model of the car</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Year: </a:t>
            </a:r>
            <a:r>
              <a:rPr lang="en-US" sz="1800" b="0" i="0" u="none" strike="noStrike" dirty="0">
                <a:solidFill>
                  <a:srgbClr val="000000"/>
                </a:solidFill>
                <a:effectLst/>
              </a:rPr>
              <a:t>the year the car was released</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Engine Fuel Type</a:t>
            </a:r>
            <a:r>
              <a:rPr lang="en-US" sz="1800" b="0" i="0" u="none" strike="noStrike" dirty="0">
                <a:solidFill>
                  <a:srgbClr val="000000"/>
                </a:solidFill>
                <a:effectLst/>
              </a:rPr>
              <a:t>: the type of fuel used by the car (gasoline, diesel, etc.)</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Engine HP:</a:t>
            </a:r>
            <a:r>
              <a:rPr lang="en-US" sz="1800" b="0" i="0" u="none" strike="noStrike" dirty="0">
                <a:solidFill>
                  <a:srgbClr val="000000"/>
                </a:solidFill>
                <a:effectLst/>
              </a:rPr>
              <a:t> the horsepower of the car's engine</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Engine Cylinders:</a:t>
            </a:r>
            <a:r>
              <a:rPr lang="en-US" sz="1800" b="0" i="0" u="none" strike="noStrike" dirty="0">
                <a:solidFill>
                  <a:srgbClr val="000000"/>
                </a:solidFill>
                <a:effectLst/>
              </a:rPr>
              <a:t> the number of cylinders in the car's engine</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Transmission Type</a:t>
            </a:r>
            <a:r>
              <a:rPr lang="en-US" sz="1800" b="0" i="0" u="none" strike="noStrike" dirty="0">
                <a:solidFill>
                  <a:srgbClr val="000000"/>
                </a:solidFill>
                <a:effectLst/>
              </a:rPr>
              <a:t>: the type of transmission (automatic or manual)</a:t>
            </a:r>
          </a:p>
          <a:p>
            <a:pPr rtl="0" fontAlgn="base">
              <a:spcBef>
                <a:spcPts val="0"/>
              </a:spcBef>
              <a:spcAft>
                <a:spcPts val="0"/>
              </a:spcAft>
              <a:buFont typeface="Arial" panose="020B0604020202020204" pitchFamily="34" charset="0"/>
              <a:buChar char="•"/>
            </a:pPr>
            <a:r>
              <a:rPr lang="en-US" sz="1800" b="1" i="0" u="none" strike="noStrike" dirty="0" err="1">
                <a:solidFill>
                  <a:srgbClr val="000000"/>
                </a:solidFill>
                <a:effectLst/>
              </a:rPr>
              <a:t>Driven_Wheels</a:t>
            </a:r>
            <a:r>
              <a:rPr lang="en-US" sz="1800" b="1" i="0" u="none" strike="noStrike" dirty="0">
                <a:solidFill>
                  <a:srgbClr val="000000"/>
                </a:solidFill>
                <a:effectLst/>
              </a:rPr>
              <a:t>:</a:t>
            </a:r>
            <a:r>
              <a:rPr lang="en-US" sz="1800" b="0" i="0" u="none" strike="noStrike" dirty="0">
                <a:solidFill>
                  <a:srgbClr val="000000"/>
                </a:solidFill>
                <a:effectLst/>
              </a:rPr>
              <a:t> the type of wheels driven by the car (front, rear, all)</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Number of Doors:</a:t>
            </a:r>
            <a:r>
              <a:rPr lang="en-US" sz="1800" b="0" i="0" u="none" strike="noStrike" dirty="0">
                <a:solidFill>
                  <a:srgbClr val="000000"/>
                </a:solidFill>
                <a:effectLst/>
              </a:rPr>
              <a:t> the number of doors the car has</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Market Category: </a:t>
            </a:r>
            <a:r>
              <a:rPr lang="en-US" sz="1800" b="0" i="0" u="none" strike="noStrike" dirty="0">
                <a:solidFill>
                  <a:srgbClr val="000000"/>
                </a:solidFill>
                <a:effectLst/>
              </a:rPr>
              <a:t>the market category the car belongs to (Luxury, Performance, etc.)</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Vehicle Size:</a:t>
            </a:r>
            <a:r>
              <a:rPr lang="en-US" sz="1800" b="0" i="0" u="none" strike="noStrike" dirty="0">
                <a:solidFill>
                  <a:srgbClr val="000000"/>
                </a:solidFill>
                <a:effectLst/>
              </a:rPr>
              <a:t> the size of the car </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Vehicle Style:</a:t>
            </a:r>
            <a:r>
              <a:rPr lang="en-US" sz="1800" b="0" i="0" u="none" strike="noStrike" dirty="0">
                <a:solidFill>
                  <a:srgbClr val="000000"/>
                </a:solidFill>
                <a:effectLst/>
              </a:rPr>
              <a:t> the style of the car (Sedan, Coupe, etc.)</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Highway MPG:</a:t>
            </a:r>
            <a:r>
              <a:rPr lang="en-US" sz="1800" b="0" i="0" u="none" strike="noStrike" dirty="0">
                <a:solidFill>
                  <a:srgbClr val="000000"/>
                </a:solidFill>
                <a:effectLst/>
              </a:rPr>
              <a:t> the estimated miles per gallon the car gets on the highway</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City MPG:</a:t>
            </a:r>
            <a:r>
              <a:rPr lang="en-US" sz="1800" b="0" i="0" u="none" strike="noStrike" dirty="0">
                <a:solidFill>
                  <a:srgbClr val="000000"/>
                </a:solidFill>
                <a:effectLst/>
              </a:rPr>
              <a:t> the estimated miles per gallon the car gets in the city</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Popularity:</a:t>
            </a:r>
            <a:r>
              <a:rPr lang="en-US" sz="1800" b="0" i="0" u="none" strike="noStrike" dirty="0">
                <a:solidFill>
                  <a:srgbClr val="000000"/>
                </a:solidFill>
                <a:effectLst/>
              </a:rPr>
              <a:t> a ranking of the popularity of the car (based on the number of times it has been viewed on Edmunds.com)</a:t>
            </a:r>
          </a:p>
          <a:p>
            <a:pPr rtl="0" fontAlgn="base">
              <a:spcBef>
                <a:spcPts val="0"/>
              </a:spcBef>
              <a:spcAft>
                <a:spcPts val="0"/>
              </a:spcAft>
              <a:buFont typeface="Arial" panose="020B0604020202020204" pitchFamily="34" charset="0"/>
              <a:buChar char="•"/>
            </a:pPr>
            <a:r>
              <a:rPr lang="en-US" sz="1800" b="1" i="0" u="none" strike="noStrike" dirty="0">
                <a:solidFill>
                  <a:srgbClr val="000000"/>
                </a:solidFill>
                <a:effectLst/>
              </a:rPr>
              <a:t>MSRP:</a:t>
            </a:r>
            <a:r>
              <a:rPr lang="en-US" sz="1800" b="0" i="0" u="none" strike="noStrike" dirty="0">
                <a:solidFill>
                  <a:srgbClr val="000000"/>
                </a:solidFill>
                <a:effectLst/>
              </a:rPr>
              <a:t> the manufacturer's suggested retail price of the car.</a:t>
            </a:r>
          </a:p>
          <a:p>
            <a:endParaRPr lang="en-IN" dirty="0"/>
          </a:p>
        </p:txBody>
      </p:sp>
    </p:spTree>
    <p:extLst>
      <p:ext uri="{BB962C8B-B14F-4D97-AF65-F5344CB8AC3E}">
        <p14:creationId xmlns:p14="http://schemas.microsoft.com/office/powerpoint/2010/main" val="15299849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7FD65-BF6E-1E78-D664-7B07B6D610B2}"/>
              </a:ext>
            </a:extLst>
          </p:cNvPr>
          <p:cNvSpPr>
            <a:spLocks noGrp="1"/>
          </p:cNvSpPr>
          <p:nvPr>
            <p:ph type="title"/>
          </p:nvPr>
        </p:nvSpPr>
        <p:spPr/>
        <p:txBody>
          <a:bodyPr/>
          <a:lstStyle/>
          <a:p>
            <a:r>
              <a:rPr lang="en-IN" dirty="0"/>
              <a:t>Task 4:</a:t>
            </a:r>
          </a:p>
        </p:txBody>
      </p:sp>
      <p:sp>
        <p:nvSpPr>
          <p:cNvPr id="3" name="Content Placeholder 2">
            <a:extLst>
              <a:ext uri="{FF2B5EF4-FFF2-40B4-BE49-F238E27FC236}">
                <a16:creationId xmlns:a16="http://schemas.microsoft.com/office/drawing/2014/main" id="{684DC1A5-1A68-93A7-EECE-AC4050F4375B}"/>
              </a:ext>
            </a:extLst>
          </p:cNvPr>
          <p:cNvSpPr>
            <a:spLocks noGrp="1"/>
          </p:cNvSpPr>
          <p:nvPr>
            <p:ph idx="1"/>
          </p:nvPr>
        </p:nvSpPr>
        <p:spPr/>
        <p:txBody>
          <a:bodyPr/>
          <a:lstStyle/>
          <a:p>
            <a:pPr marL="0" indent="0">
              <a:buNone/>
            </a:pPr>
            <a:r>
              <a:rPr lang="en-IN" dirty="0"/>
              <a:t>Task:</a:t>
            </a:r>
          </a:p>
          <a:p>
            <a:pPr marL="0" indent="0">
              <a:buNone/>
            </a:pPr>
            <a:r>
              <a:rPr lang="en-IN" dirty="0"/>
              <a:t>	</a:t>
            </a:r>
            <a:r>
              <a:rPr lang="en-US" sz="2400" b="0" i="0" u="none" strike="noStrike" dirty="0">
                <a:solidFill>
                  <a:srgbClr val="000000"/>
                </a:solidFill>
                <a:effectLst/>
              </a:rPr>
              <a:t> How does the fuel efficiency of cars vary across different body styles and 	model years?</a:t>
            </a:r>
          </a:p>
          <a:p>
            <a:pPr marL="0" indent="0">
              <a:buNone/>
            </a:pPr>
            <a:r>
              <a:rPr lang="en-IN" sz="2400" dirty="0">
                <a:solidFill>
                  <a:srgbClr val="000000"/>
                </a:solidFill>
              </a:rPr>
              <a:t>	</a:t>
            </a:r>
            <a:r>
              <a:rPr lang="en-US" sz="2400" b="0" i="0" u="none" strike="noStrike" dirty="0">
                <a:solidFill>
                  <a:srgbClr val="000000"/>
                </a:solidFill>
                <a:effectLst/>
              </a:rPr>
              <a:t>  Line chart to show the trend of fuel efficiency (MPG) over time for each 	body style. </a:t>
            </a:r>
          </a:p>
          <a:p>
            <a:pPr marL="0" indent="0">
              <a:buNone/>
            </a:pPr>
            <a:r>
              <a:rPr lang="en-US" sz="2400" b="0" i="0" u="none" strike="noStrike" dirty="0">
                <a:solidFill>
                  <a:srgbClr val="000000"/>
                </a:solidFill>
                <a:effectLst/>
              </a:rPr>
              <a:t>	Calculate the average MPG for each combination of body style and model 	year using  AVERAGEIFS or Pivot Tables.</a:t>
            </a:r>
          </a:p>
          <a:p>
            <a:pPr marL="0" indent="0">
              <a:buNone/>
            </a:pPr>
            <a:endParaRPr lang="en-US" sz="2400" dirty="0">
              <a:solidFill>
                <a:srgbClr val="000000"/>
              </a:solidFill>
            </a:endParaRPr>
          </a:p>
        </p:txBody>
      </p:sp>
    </p:spTree>
    <p:extLst>
      <p:ext uri="{BB962C8B-B14F-4D97-AF65-F5344CB8AC3E}">
        <p14:creationId xmlns:p14="http://schemas.microsoft.com/office/powerpoint/2010/main" val="10343812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232D-D265-1918-E2BB-2E2156740AF7}"/>
              </a:ext>
            </a:extLst>
          </p:cNvPr>
          <p:cNvSpPr>
            <a:spLocks noGrp="1"/>
          </p:cNvSpPr>
          <p:nvPr>
            <p:ph type="title"/>
          </p:nvPr>
        </p:nvSpPr>
        <p:spPr/>
        <p:txBody>
          <a:bodyPr/>
          <a:lstStyle/>
          <a:p>
            <a:r>
              <a:rPr lang="en-US" b="1" dirty="0">
                <a:solidFill>
                  <a:srgbClr val="000000"/>
                </a:solidFill>
              </a:rPr>
              <a:t>F</a:t>
            </a:r>
            <a:r>
              <a:rPr lang="en-US" sz="4400" b="1" i="0" u="none" strike="noStrike" dirty="0">
                <a:solidFill>
                  <a:srgbClr val="000000"/>
                </a:solidFill>
                <a:effectLst/>
              </a:rPr>
              <a:t>uel efficiency of cars vary across different body styles:</a:t>
            </a:r>
            <a:endParaRPr lang="en-IN" b="1" dirty="0"/>
          </a:p>
        </p:txBody>
      </p:sp>
      <p:pic>
        <p:nvPicPr>
          <p:cNvPr id="5" name="Content Placeholder 4">
            <a:extLst>
              <a:ext uri="{FF2B5EF4-FFF2-40B4-BE49-F238E27FC236}">
                <a16:creationId xmlns:a16="http://schemas.microsoft.com/office/drawing/2014/main" id="{BFDC94A2-80BF-7308-2FAF-323B55F3FB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0629" y="1707466"/>
            <a:ext cx="9185944" cy="5167093"/>
          </a:xfrm>
        </p:spPr>
      </p:pic>
    </p:spTree>
    <p:extLst>
      <p:ext uri="{BB962C8B-B14F-4D97-AF65-F5344CB8AC3E}">
        <p14:creationId xmlns:p14="http://schemas.microsoft.com/office/powerpoint/2010/main" val="25397263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C8612-F66D-F6C1-F874-C08E5539DC2B}"/>
              </a:ext>
            </a:extLst>
          </p:cNvPr>
          <p:cNvSpPr>
            <a:spLocks noGrp="1"/>
          </p:cNvSpPr>
          <p:nvPr>
            <p:ph type="title"/>
          </p:nvPr>
        </p:nvSpPr>
        <p:spPr/>
        <p:txBody>
          <a:bodyPr/>
          <a:lstStyle/>
          <a:p>
            <a:r>
              <a:rPr lang="en-US" b="1" dirty="0">
                <a:solidFill>
                  <a:srgbClr val="000000"/>
                </a:solidFill>
              </a:rPr>
              <a:t>F</a:t>
            </a:r>
            <a:r>
              <a:rPr lang="en-US" sz="4400" b="1" i="0" u="none" strike="noStrike" dirty="0">
                <a:solidFill>
                  <a:srgbClr val="000000"/>
                </a:solidFill>
                <a:effectLst/>
              </a:rPr>
              <a:t>uel efficiency of cars vary across model year:</a:t>
            </a:r>
            <a:endParaRPr lang="en-IN" b="1" dirty="0"/>
          </a:p>
        </p:txBody>
      </p:sp>
      <p:pic>
        <p:nvPicPr>
          <p:cNvPr id="5" name="Content Placeholder 4">
            <a:extLst>
              <a:ext uri="{FF2B5EF4-FFF2-40B4-BE49-F238E27FC236}">
                <a16:creationId xmlns:a16="http://schemas.microsoft.com/office/drawing/2014/main" id="{1B0E4AEB-1157-5B7D-588D-DB7FF069B1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2760814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4A3AE-18E7-282B-E04E-33F300427E4D}"/>
              </a:ext>
            </a:extLst>
          </p:cNvPr>
          <p:cNvSpPr>
            <a:spLocks noGrp="1"/>
          </p:cNvSpPr>
          <p:nvPr>
            <p:ph type="title"/>
          </p:nvPr>
        </p:nvSpPr>
        <p:spPr/>
        <p:txBody>
          <a:bodyPr/>
          <a:lstStyle/>
          <a:p>
            <a:r>
              <a:rPr lang="en-IN" b="1" dirty="0"/>
              <a:t>Insights:</a:t>
            </a:r>
          </a:p>
        </p:txBody>
      </p:sp>
      <p:sp>
        <p:nvSpPr>
          <p:cNvPr id="3" name="Content Placeholder 2">
            <a:extLst>
              <a:ext uri="{FF2B5EF4-FFF2-40B4-BE49-F238E27FC236}">
                <a16:creationId xmlns:a16="http://schemas.microsoft.com/office/drawing/2014/main" id="{5D89CF9A-B65D-652E-0104-8FE5CA164E13}"/>
              </a:ext>
            </a:extLst>
          </p:cNvPr>
          <p:cNvSpPr>
            <a:spLocks noGrp="1"/>
          </p:cNvSpPr>
          <p:nvPr>
            <p:ph idx="1"/>
          </p:nvPr>
        </p:nvSpPr>
        <p:spPr/>
        <p:txBody>
          <a:bodyPr/>
          <a:lstStyle/>
          <a:p>
            <a:pPr marL="0" indent="0">
              <a:buNone/>
            </a:pPr>
            <a:r>
              <a:rPr lang="en-IN" sz="2400" dirty="0"/>
              <a:t>According to the Dashboard analysis:</a:t>
            </a:r>
          </a:p>
          <a:p>
            <a:pPr marL="0" indent="0">
              <a:buNone/>
            </a:pPr>
            <a:r>
              <a:rPr lang="en-US" sz="2400" b="1" dirty="0">
                <a:solidFill>
                  <a:srgbClr val="000000"/>
                </a:solidFill>
              </a:rPr>
              <a:t>F</a:t>
            </a:r>
            <a:r>
              <a:rPr lang="en-US" sz="2400" b="1" i="0" u="none" strike="noStrike" dirty="0">
                <a:solidFill>
                  <a:srgbClr val="000000"/>
                </a:solidFill>
                <a:effectLst/>
              </a:rPr>
              <a:t>uel efficiency of cars vary across different body styles:</a:t>
            </a:r>
          </a:p>
          <a:p>
            <a:pPr marL="0" indent="0">
              <a:buNone/>
            </a:pPr>
            <a:r>
              <a:rPr lang="en-US" sz="2400" dirty="0">
                <a:solidFill>
                  <a:srgbClr val="000000"/>
                </a:solidFill>
              </a:rPr>
              <a:t>Body style </a:t>
            </a:r>
            <a:r>
              <a:rPr lang="en-US" sz="2400" dirty="0">
                <a:solidFill>
                  <a:srgbClr val="FF0000"/>
                </a:solidFill>
              </a:rPr>
              <a:t>4dr hatchback </a:t>
            </a:r>
            <a:r>
              <a:rPr lang="en-US" sz="2400" dirty="0">
                <a:solidFill>
                  <a:srgbClr val="000000"/>
                </a:solidFill>
              </a:rPr>
              <a:t>has the highest MPG in both Highway MPG and City MPG.</a:t>
            </a:r>
          </a:p>
          <a:p>
            <a:pPr marL="0" indent="0">
              <a:buNone/>
            </a:pPr>
            <a:endParaRPr lang="en-US" sz="2400" dirty="0">
              <a:solidFill>
                <a:srgbClr val="000000"/>
              </a:solidFill>
            </a:endParaRPr>
          </a:p>
          <a:p>
            <a:pPr marL="0" indent="0">
              <a:buNone/>
            </a:pPr>
            <a:endParaRPr lang="en-US" sz="2400" dirty="0">
              <a:solidFill>
                <a:srgbClr val="000000"/>
              </a:solidFill>
            </a:endParaRPr>
          </a:p>
          <a:p>
            <a:pPr marL="0" indent="0">
              <a:buNone/>
            </a:pPr>
            <a:r>
              <a:rPr lang="en-US" sz="2400" dirty="0">
                <a:solidFill>
                  <a:srgbClr val="000000"/>
                </a:solidFill>
              </a:rPr>
              <a:t> </a:t>
            </a:r>
            <a:r>
              <a:rPr lang="en-US" sz="2400" b="1" dirty="0">
                <a:solidFill>
                  <a:srgbClr val="000000"/>
                </a:solidFill>
              </a:rPr>
              <a:t>F</a:t>
            </a:r>
            <a:r>
              <a:rPr lang="en-US" sz="2400" b="1" i="0" u="none" strike="noStrike" dirty="0">
                <a:solidFill>
                  <a:srgbClr val="000000"/>
                </a:solidFill>
                <a:effectLst/>
              </a:rPr>
              <a:t>uel efficiency of cars vary across different Model year:</a:t>
            </a:r>
          </a:p>
          <a:p>
            <a:pPr marL="0" indent="0">
              <a:buNone/>
            </a:pPr>
            <a:r>
              <a:rPr lang="en-US" sz="2400" dirty="0">
                <a:solidFill>
                  <a:srgbClr val="000000"/>
                </a:solidFill>
              </a:rPr>
              <a:t>In year </a:t>
            </a:r>
            <a:r>
              <a:rPr lang="en-US" sz="2400" dirty="0">
                <a:solidFill>
                  <a:srgbClr val="FF0000"/>
                </a:solidFill>
              </a:rPr>
              <a:t>2016</a:t>
            </a:r>
            <a:r>
              <a:rPr lang="en-US" sz="2400" dirty="0">
                <a:solidFill>
                  <a:srgbClr val="000000"/>
                </a:solidFill>
              </a:rPr>
              <a:t> Average of MPG is the highest for </a:t>
            </a:r>
            <a:r>
              <a:rPr lang="en-US" sz="2400" dirty="0">
                <a:solidFill>
                  <a:srgbClr val="FF0000"/>
                </a:solidFill>
              </a:rPr>
              <a:t>4dr hatchback </a:t>
            </a:r>
            <a:r>
              <a:rPr lang="en-US" sz="2400" dirty="0" err="1">
                <a:solidFill>
                  <a:srgbClr val="000000"/>
                </a:solidFill>
              </a:rPr>
              <a:t>i.e</a:t>
            </a:r>
            <a:r>
              <a:rPr lang="en-US" sz="2400" dirty="0">
                <a:solidFill>
                  <a:srgbClr val="000000"/>
                </a:solidFill>
              </a:rPr>
              <a:t> </a:t>
            </a:r>
            <a:r>
              <a:rPr lang="en-US" sz="2400" dirty="0">
                <a:solidFill>
                  <a:srgbClr val="FF0000"/>
                </a:solidFill>
              </a:rPr>
              <a:t>28.41,20.83</a:t>
            </a:r>
            <a:r>
              <a:rPr lang="en-US" sz="2400" dirty="0">
                <a:solidFill>
                  <a:srgbClr val="000000"/>
                </a:solidFill>
              </a:rPr>
              <a:t> for</a:t>
            </a:r>
          </a:p>
          <a:p>
            <a:pPr marL="0" indent="0">
              <a:buNone/>
            </a:pPr>
            <a:r>
              <a:rPr lang="en-US" sz="2400" dirty="0">
                <a:solidFill>
                  <a:srgbClr val="000000"/>
                </a:solidFill>
              </a:rPr>
              <a:t>Highway MPG and City MPG respectively.</a:t>
            </a:r>
            <a:endParaRPr lang="en-US" sz="2400" i="0" u="none" strike="noStrike" dirty="0">
              <a:solidFill>
                <a:srgbClr val="000000"/>
              </a:solidFill>
              <a:effectLst/>
            </a:endParaRPr>
          </a:p>
          <a:p>
            <a:pPr marL="0" indent="0">
              <a:buNone/>
            </a:pPr>
            <a:endParaRPr lang="en-IN" dirty="0"/>
          </a:p>
        </p:txBody>
      </p:sp>
    </p:spTree>
    <p:extLst>
      <p:ext uri="{BB962C8B-B14F-4D97-AF65-F5344CB8AC3E}">
        <p14:creationId xmlns:p14="http://schemas.microsoft.com/office/powerpoint/2010/main" val="794338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51F99-24A6-A338-72EA-8B3378FC676F}"/>
              </a:ext>
            </a:extLst>
          </p:cNvPr>
          <p:cNvSpPr>
            <a:spLocks noGrp="1"/>
          </p:cNvSpPr>
          <p:nvPr>
            <p:ph type="title"/>
          </p:nvPr>
        </p:nvSpPr>
        <p:spPr/>
        <p:txBody>
          <a:bodyPr/>
          <a:lstStyle/>
          <a:p>
            <a:r>
              <a:rPr lang="en-IN" b="1" dirty="0"/>
              <a:t>Task 5:</a:t>
            </a:r>
          </a:p>
        </p:txBody>
      </p:sp>
      <p:sp>
        <p:nvSpPr>
          <p:cNvPr id="3" name="Content Placeholder 2">
            <a:extLst>
              <a:ext uri="{FF2B5EF4-FFF2-40B4-BE49-F238E27FC236}">
                <a16:creationId xmlns:a16="http://schemas.microsoft.com/office/drawing/2014/main" id="{A18E6F92-72DD-39AA-12F7-7E2F0133AB63}"/>
              </a:ext>
            </a:extLst>
          </p:cNvPr>
          <p:cNvSpPr>
            <a:spLocks noGrp="1"/>
          </p:cNvSpPr>
          <p:nvPr>
            <p:ph idx="1"/>
          </p:nvPr>
        </p:nvSpPr>
        <p:spPr/>
        <p:txBody>
          <a:bodyPr/>
          <a:lstStyle/>
          <a:p>
            <a:pPr marL="0" indent="0">
              <a:buNone/>
            </a:pPr>
            <a:r>
              <a:rPr lang="en-IN" dirty="0"/>
              <a:t>Task:</a:t>
            </a:r>
          </a:p>
          <a:p>
            <a:pPr marL="0" indent="0">
              <a:buNone/>
            </a:pPr>
            <a:r>
              <a:rPr lang="en-IN" dirty="0"/>
              <a:t>	</a:t>
            </a:r>
            <a:r>
              <a:rPr lang="en-US" sz="1800" b="0" i="0" u="none" strike="noStrike" dirty="0">
                <a:solidFill>
                  <a:srgbClr val="000000"/>
                </a:solidFill>
                <a:effectLst/>
                <a:latin typeface="Arial" panose="020B0604020202020204" pitchFamily="34" charset="0"/>
              </a:rPr>
              <a:t> </a:t>
            </a:r>
            <a:r>
              <a:rPr lang="en-US" sz="2400" b="0" i="0" u="none" strike="noStrike" dirty="0">
                <a:solidFill>
                  <a:srgbClr val="000000"/>
                </a:solidFill>
                <a:effectLst/>
              </a:rPr>
              <a:t> How does the car's horsepower, MPG, and price vary across different 		  Brands?</a:t>
            </a:r>
          </a:p>
          <a:p>
            <a:r>
              <a:rPr lang="en-US" sz="2400" b="0" i="0" u="none" strike="noStrike" dirty="0">
                <a:solidFill>
                  <a:srgbClr val="000000"/>
                </a:solidFill>
                <a:effectLst/>
              </a:rPr>
              <a:t>Bubble chart to visualize the relationship between horsepower, MPG, and price across different car brands.</a:t>
            </a:r>
          </a:p>
          <a:p>
            <a:r>
              <a:rPr lang="en-US" sz="2400" b="0" i="0" u="none" strike="noStrike" dirty="0">
                <a:solidFill>
                  <a:srgbClr val="000000"/>
                </a:solidFill>
                <a:effectLst/>
              </a:rPr>
              <a:t> Assign different colors to each brand and label the bubbles with the car model name.</a:t>
            </a:r>
          </a:p>
          <a:p>
            <a:r>
              <a:rPr lang="en-US" sz="2400" b="0" i="0" u="none" strike="noStrike" dirty="0">
                <a:solidFill>
                  <a:srgbClr val="000000"/>
                </a:solidFill>
                <a:effectLst/>
              </a:rPr>
              <a:t>Calculate the average horsepower, MPG, and MSRP for each car brand using AVERAGEIFS or Pivot Tables.</a:t>
            </a:r>
          </a:p>
          <a:p>
            <a:endParaRPr lang="en-IN" sz="2400" dirty="0"/>
          </a:p>
        </p:txBody>
      </p:sp>
    </p:spTree>
    <p:extLst>
      <p:ext uri="{BB962C8B-B14F-4D97-AF65-F5344CB8AC3E}">
        <p14:creationId xmlns:p14="http://schemas.microsoft.com/office/powerpoint/2010/main" val="473373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2BA10-096B-6674-F803-E5DD7E3DD1E0}"/>
              </a:ext>
            </a:extLst>
          </p:cNvPr>
          <p:cNvSpPr>
            <a:spLocks noGrp="1"/>
          </p:cNvSpPr>
          <p:nvPr>
            <p:ph type="title"/>
          </p:nvPr>
        </p:nvSpPr>
        <p:spPr/>
        <p:txBody>
          <a:bodyPr/>
          <a:lstStyle/>
          <a:p>
            <a:r>
              <a:rPr lang="en-IN" b="1" dirty="0"/>
              <a:t>Average of MSRP</a:t>
            </a:r>
          </a:p>
        </p:txBody>
      </p:sp>
      <p:pic>
        <p:nvPicPr>
          <p:cNvPr id="5" name="Content Placeholder 4">
            <a:extLst>
              <a:ext uri="{FF2B5EF4-FFF2-40B4-BE49-F238E27FC236}">
                <a16:creationId xmlns:a16="http://schemas.microsoft.com/office/drawing/2014/main" id="{7F3D2DED-06A7-74FA-5EE9-31B3E53615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6689" y="1414172"/>
            <a:ext cx="9318401" cy="5241601"/>
          </a:xfrm>
        </p:spPr>
      </p:pic>
    </p:spTree>
    <p:extLst>
      <p:ext uri="{BB962C8B-B14F-4D97-AF65-F5344CB8AC3E}">
        <p14:creationId xmlns:p14="http://schemas.microsoft.com/office/powerpoint/2010/main" val="22779632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4B50-D90B-7880-D047-76CD79B0C419}"/>
              </a:ext>
            </a:extLst>
          </p:cNvPr>
          <p:cNvSpPr>
            <a:spLocks noGrp="1"/>
          </p:cNvSpPr>
          <p:nvPr>
            <p:ph type="title"/>
          </p:nvPr>
        </p:nvSpPr>
        <p:spPr/>
        <p:txBody>
          <a:bodyPr/>
          <a:lstStyle/>
          <a:p>
            <a:r>
              <a:rPr lang="en-IN" b="1" dirty="0"/>
              <a:t>Brand vs Average of Engine HP</a:t>
            </a:r>
          </a:p>
        </p:txBody>
      </p:sp>
      <p:pic>
        <p:nvPicPr>
          <p:cNvPr id="5" name="Content Placeholder 4">
            <a:extLst>
              <a:ext uri="{FF2B5EF4-FFF2-40B4-BE49-F238E27FC236}">
                <a16:creationId xmlns:a16="http://schemas.microsoft.com/office/drawing/2014/main" id="{C6EA977C-42BE-3A60-2340-4FA1B94D0C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8688" y="1537638"/>
            <a:ext cx="8809311" cy="4955237"/>
          </a:xfrm>
        </p:spPr>
      </p:pic>
    </p:spTree>
    <p:extLst>
      <p:ext uri="{BB962C8B-B14F-4D97-AF65-F5344CB8AC3E}">
        <p14:creationId xmlns:p14="http://schemas.microsoft.com/office/powerpoint/2010/main" val="23188509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3817B-789A-3F5A-EF10-C4BA5878552B}"/>
              </a:ext>
            </a:extLst>
          </p:cNvPr>
          <p:cNvSpPr>
            <a:spLocks noGrp="1"/>
          </p:cNvSpPr>
          <p:nvPr>
            <p:ph type="title"/>
          </p:nvPr>
        </p:nvSpPr>
        <p:spPr/>
        <p:txBody>
          <a:bodyPr/>
          <a:lstStyle/>
          <a:p>
            <a:r>
              <a:rPr lang="en-IN" b="1" dirty="0"/>
              <a:t>Brand vs </a:t>
            </a:r>
            <a:r>
              <a:rPr lang="en-IN" b="1" dirty="0" err="1"/>
              <a:t>Avg</a:t>
            </a:r>
            <a:r>
              <a:rPr lang="en-IN" b="1" dirty="0"/>
              <a:t> Of Highway MPG</a:t>
            </a:r>
          </a:p>
        </p:txBody>
      </p:sp>
      <p:pic>
        <p:nvPicPr>
          <p:cNvPr id="5" name="Content Placeholder 4">
            <a:extLst>
              <a:ext uri="{FF2B5EF4-FFF2-40B4-BE49-F238E27FC236}">
                <a16:creationId xmlns:a16="http://schemas.microsoft.com/office/drawing/2014/main" id="{11A26036-5084-40C0-8FDC-BD274742B6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33236" y="1505961"/>
            <a:ext cx="9125528" cy="5133109"/>
          </a:xfrm>
        </p:spPr>
      </p:pic>
    </p:spTree>
    <p:extLst>
      <p:ext uri="{BB962C8B-B14F-4D97-AF65-F5344CB8AC3E}">
        <p14:creationId xmlns:p14="http://schemas.microsoft.com/office/powerpoint/2010/main" val="9198311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E27E0-D331-1125-1F9E-6052D490E60E}"/>
              </a:ext>
            </a:extLst>
          </p:cNvPr>
          <p:cNvSpPr>
            <a:spLocks noGrp="1"/>
          </p:cNvSpPr>
          <p:nvPr>
            <p:ph type="title"/>
          </p:nvPr>
        </p:nvSpPr>
        <p:spPr/>
        <p:txBody>
          <a:bodyPr/>
          <a:lstStyle/>
          <a:p>
            <a:r>
              <a:rPr lang="en-IN" b="1" dirty="0"/>
              <a:t>Brand vs </a:t>
            </a:r>
            <a:r>
              <a:rPr lang="en-IN" b="1" dirty="0" err="1"/>
              <a:t>Avg</a:t>
            </a:r>
            <a:r>
              <a:rPr lang="en-IN" b="1" dirty="0"/>
              <a:t> Of City MPG</a:t>
            </a:r>
            <a:endParaRPr lang="en-IN" dirty="0"/>
          </a:p>
        </p:txBody>
      </p:sp>
      <p:pic>
        <p:nvPicPr>
          <p:cNvPr id="5" name="Content Placeholder 4">
            <a:extLst>
              <a:ext uri="{FF2B5EF4-FFF2-40B4-BE49-F238E27FC236}">
                <a16:creationId xmlns:a16="http://schemas.microsoft.com/office/drawing/2014/main" id="{7BDB9411-BBDE-AD57-235F-03BD5CC3F2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9235" y="1502352"/>
            <a:ext cx="8689238" cy="4887696"/>
          </a:xfrm>
        </p:spPr>
      </p:pic>
    </p:spTree>
    <p:extLst>
      <p:ext uri="{BB962C8B-B14F-4D97-AF65-F5344CB8AC3E}">
        <p14:creationId xmlns:p14="http://schemas.microsoft.com/office/powerpoint/2010/main" val="5119217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BE9A5-E467-B9DB-1625-6E96E5BA05F4}"/>
              </a:ext>
            </a:extLst>
          </p:cNvPr>
          <p:cNvSpPr>
            <a:spLocks noGrp="1"/>
          </p:cNvSpPr>
          <p:nvPr>
            <p:ph type="title"/>
          </p:nvPr>
        </p:nvSpPr>
        <p:spPr/>
        <p:txBody>
          <a:bodyPr>
            <a:normAutofit fontScale="90000"/>
          </a:bodyPr>
          <a:lstStyle/>
          <a:p>
            <a:r>
              <a:rPr lang="en-US" sz="4000" b="0" i="0" u="none" strike="noStrike" dirty="0">
                <a:solidFill>
                  <a:srgbClr val="000000"/>
                </a:solidFill>
                <a:effectLst/>
              </a:rPr>
              <a:t>Calculation of the average horsepower, MPG, and MSRP for each car brand using AVERAGEIFS or Pivot Tables:</a:t>
            </a:r>
            <a:br>
              <a:rPr lang="en-US" sz="4400" b="0" i="0" u="none" strike="noStrike" dirty="0">
                <a:solidFill>
                  <a:srgbClr val="000000"/>
                </a:solidFill>
                <a:effectLst/>
              </a:rPr>
            </a:br>
            <a:endParaRPr lang="en-IN" dirty="0"/>
          </a:p>
        </p:txBody>
      </p:sp>
      <p:graphicFrame>
        <p:nvGraphicFramePr>
          <p:cNvPr id="7" name="Content Placeholder 6">
            <a:extLst>
              <a:ext uri="{FF2B5EF4-FFF2-40B4-BE49-F238E27FC236}">
                <a16:creationId xmlns:a16="http://schemas.microsoft.com/office/drawing/2014/main" id="{4B53719E-1BB9-F86E-C58F-276DF87F35E7}"/>
              </a:ext>
            </a:extLst>
          </p:cNvPr>
          <p:cNvGraphicFramePr>
            <a:graphicFrameLocks noGrp="1"/>
          </p:cNvGraphicFramePr>
          <p:nvPr>
            <p:ph idx="1"/>
            <p:extLst>
              <p:ext uri="{D42A27DB-BD31-4B8C-83A1-F6EECF244321}">
                <p14:modId xmlns:p14="http://schemas.microsoft.com/office/powerpoint/2010/main" val="961467136"/>
              </p:ext>
            </p:extLst>
          </p:nvPr>
        </p:nvGraphicFramePr>
        <p:xfrm>
          <a:off x="1066800" y="1371600"/>
          <a:ext cx="9740901" cy="4114799"/>
        </p:xfrm>
        <a:graphic>
          <a:graphicData uri="http://schemas.openxmlformats.org/drawingml/2006/table">
            <a:tbl>
              <a:tblPr>
                <a:tableStyleId>{5C22544A-7EE6-4342-B048-85BDC9FD1C3A}</a:tableStyleId>
              </a:tblPr>
              <a:tblGrid>
                <a:gridCol w="1672091">
                  <a:extLst>
                    <a:ext uri="{9D8B030D-6E8A-4147-A177-3AD203B41FA5}">
                      <a16:colId xmlns:a16="http://schemas.microsoft.com/office/drawing/2014/main" val="1643531955"/>
                    </a:ext>
                  </a:extLst>
                </a:gridCol>
                <a:gridCol w="1672091">
                  <a:extLst>
                    <a:ext uri="{9D8B030D-6E8A-4147-A177-3AD203B41FA5}">
                      <a16:colId xmlns:a16="http://schemas.microsoft.com/office/drawing/2014/main" val="1902799707"/>
                    </a:ext>
                  </a:extLst>
                </a:gridCol>
                <a:gridCol w="1924849">
                  <a:extLst>
                    <a:ext uri="{9D8B030D-6E8A-4147-A177-3AD203B41FA5}">
                      <a16:colId xmlns:a16="http://schemas.microsoft.com/office/drawing/2014/main" val="3445876290"/>
                    </a:ext>
                  </a:extLst>
                </a:gridCol>
                <a:gridCol w="2410921">
                  <a:extLst>
                    <a:ext uri="{9D8B030D-6E8A-4147-A177-3AD203B41FA5}">
                      <a16:colId xmlns:a16="http://schemas.microsoft.com/office/drawing/2014/main" val="3262721614"/>
                    </a:ext>
                  </a:extLst>
                </a:gridCol>
                <a:gridCol w="2060949">
                  <a:extLst>
                    <a:ext uri="{9D8B030D-6E8A-4147-A177-3AD203B41FA5}">
                      <a16:colId xmlns:a16="http://schemas.microsoft.com/office/drawing/2014/main" val="500311860"/>
                    </a:ext>
                  </a:extLst>
                </a:gridCol>
              </a:tblGrid>
              <a:tr h="242047">
                <a:tc>
                  <a:txBody>
                    <a:bodyPr/>
                    <a:lstStyle/>
                    <a:p>
                      <a:pPr algn="l" fontAlgn="b"/>
                      <a:r>
                        <a:rPr lang="en-IN" sz="1100" u="none" strike="noStrike">
                          <a:effectLst/>
                        </a:rPr>
                        <a:t>Row Labels</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IN" sz="1100" u="none" strike="noStrike">
                          <a:effectLst/>
                        </a:rPr>
                        <a:t>Average of MSRP</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IN" sz="1100" u="none" strike="noStrike">
                          <a:effectLst/>
                        </a:rPr>
                        <a:t>Average of city mpg</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IN" sz="1100" u="none" strike="noStrike">
                          <a:effectLst/>
                        </a:rPr>
                        <a:t>Average of highway MPG</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IN" sz="1100" u="none" strike="noStrike">
                          <a:effectLst/>
                        </a:rPr>
                        <a:t>Average of Engine HP</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78294784"/>
                  </a:ext>
                </a:extLst>
              </a:tr>
              <a:tr h="242047">
                <a:tc>
                  <a:txBody>
                    <a:bodyPr/>
                    <a:lstStyle/>
                    <a:p>
                      <a:pPr algn="l" fontAlgn="b"/>
                      <a:r>
                        <a:rPr lang="en-IN" sz="1100" u="none" strike="noStrike">
                          <a:effectLst/>
                        </a:rPr>
                        <a:t>Bugatti</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1757223.67</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8.00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14.00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1001.00</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4345836"/>
                  </a:ext>
                </a:extLst>
              </a:tr>
              <a:tr h="242047">
                <a:tc>
                  <a:txBody>
                    <a:bodyPr/>
                    <a:lstStyle/>
                    <a:p>
                      <a:pPr algn="l" fontAlgn="b"/>
                      <a:r>
                        <a:rPr lang="en-IN" sz="1100" u="none" strike="noStrike">
                          <a:effectLst/>
                        </a:rPr>
                        <a:t>Maybach</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546221.88</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10.00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16.00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590.50</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89893742"/>
                  </a:ext>
                </a:extLst>
              </a:tr>
              <a:tr h="242047">
                <a:tc>
                  <a:txBody>
                    <a:bodyPr/>
                    <a:lstStyle/>
                    <a:p>
                      <a:pPr algn="l" fontAlgn="b"/>
                      <a:r>
                        <a:rPr lang="en-IN" sz="1100" u="none" strike="noStrike">
                          <a:effectLst/>
                        </a:rPr>
                        <a:t>Rolls-Royce</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351130.65</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11.84</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19.13</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487.55</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04354904"/>
                  </a:ext>
                </a:extLst>
              </a:tr>
              <a:tr h="242047">
                <a:tc>
                  <a:txBody>
                    <a:bodyPr/>
                    <a:lstStyle/>
                    <a:p>
                      <a:pPr algn="l" fontAlgn="b"/>
                      <a:r>
                        <a:rPr lang="en-IN" sz="1100" u="none" strike="noStrike">
                          <a:effectLst/>
                        </a:rPr>
                        <a:t>Lamborghini</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331567.31</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11.52</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18.02</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614.08</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13662398"/>
                  </a:ext>
                </a:extLst>
              </a:tr>
              <a:tr h="242047">
                <a:tc>
                  <a:txBody>
                    <a:bodyPr/>
                    <a:lstStyle/>
                    <a:p>
                      <a:pPr algn="l" fontAlgn="b"/>
                      <a:r>
                        <a:rPr lang="en-IN" sz="1100" u="none" strike="noStrike">
                          <a:effectLst/>
                        </a:rPr>
                        <a:t>Bentley</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247169.32</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11.55</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18.91</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dirty="0">
                          <a:effectLst/>
                        </a:rPr>
                        <a:t>533.85</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854389776"/>
                  </a:ext>
                </a:extLst>
              </a:tr>
              <a:tr h="242047">
                <a:tc>
                  <a:txBody>
                    <a:bodyPr/>
                    <a:lstStyle/>
                    <a:p>
                      <a:pPr algn="l" fontAlgn="b"/>
                      <a:r>
                        <a:rPr lang="en-IN" sz="1100" u="none" strike="noStrike">
                          <a:effectLst/>
                        </a:rPr>
                        <a:t>McLaren</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239805.00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15.60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22.20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610.40</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52886220"/>
                  </a:ext>
                </a:extLst>
              </a:tr>
              <a:tr h="242047">
                <a:tc>
                  <a:txBody>
                    <a:bodyPr/>
                    <a:lstStyle/>
                    <a:p>
                      <a:pPr algn="l" fontAlgn="b"/>
                      <a:r>
                        <a:rPr lang="en-IN" sz="1100" u="none" strike="noStrike">
                          <a:effectLst/>
                        </a:rPr>
                        <a:t>Ferrari</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237383.82</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10.56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15.72</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509.91</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732519265"/>
                  </a:ext>
                </a:extLst>
              </a:tr>
              <a:tr h="242047">
                <a:tc>
                  <a:txBody>
                    <a:bodyPr/>
                    <a:lstStyle/>
                    <a:p>
                      <a:pPr algn="l" fontAlgn="b"/>
                      <a:r>
                        <a:rPr lang="en-IN" sz="1100" u="none" strike="noStrike">
                          <a:effectLst/>
                        </a:rPr>
                        <a:t>Spyker</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214990.00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13.00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400.00</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6171312"/>
                  </a:ext>
                </a:extLst>
              </a:tr>
              <a:tr h="242047">
                <a:tc>
                  <a:txBody>
                    <a:bodyPr/>
                    <a:lstStyle/>
                    <a:p>
                      <a:pPr algn="l" fontAlgn="b"/>
                      <a:r>
                        <a:rPr lang="en-IN" sz="1100" u="none" strike="noStrike">
                          <a:effectLst/>
                        </a:rPr>
                        <a:t>Aston Martin</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198123.46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12.56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18.93</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483.76</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4731512"/>
                  </a:ext>
                </a:extLst>
              </a:tr>
              <a:tr h="242047">
                <a:tc>
                  <a:txBody>
                    <a:bodyPr/>
                    <a:lstStyle/>
                    <a:p>
                      <a:pPr algn="l" fontAlgn="b"/>
                      <a:r>
                        <a:rPr lang="en-IN" sz="1100" u="none" strike="noStrike">
                          <a:effectLst/>
                        </a:rPr>
                        <a:t>Maserati</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113684.49</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13.20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20.16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419.55</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33065416"/>
                  </a:ext>
                </a:extLst>
              </a:tr>
              <a:tr h="242047">
                <a:tc>
                  <a:txBody>
                    <a:bodyPr/>
                    <a:lstStyle/>
                    <a:p>
                      <a:pPr algn="l" fontAlgn="b"/>
                      <a:r>
                        <a:rPr lang="en-IN" sz="1100" u="none" strike="noStrike">
                          <a:effectLst/>
                        </a:rPr>
                        <a:t>Porsche</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101622.40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17.47</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25.37</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392.79</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193394137"/>
                  </a:ext>
                </a:extLst>
              </a:tr>
              <a:tr h="242047">
                <a:tc>
                  <a:txBody>
                    <a:bodyPr/>
                    <a:lstStyle/>
                    <a:p>
                      <a:pPr algn="l" fontAlgn="b"/>
                      <a:r>
                        <a:rPr lang="en-IN" sz="1100" u="none" strike="noStrike">
                          <a:effectLst/>
                        </a:rPr>
                        <a:t>Mercedes-Benz</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72135.03</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18.01</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24.56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353.50</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26485710"/>
                  </a:ext>
                </a:extLst>
              </a:tr>
              <a:tr h="242047">
                <a:tc>
                  <a:txBody>
                    <a:bodyPr/>
                    <a:lstStyle/>
                    <a:p>
                      <a:pPr algn="l" fontAlgn="b"/>
                      <a:r>
                        <a:rPr lang="en-IN" sz="1100" u="none" strike="noStrike">
                          <a:effectLst/>
                        </a:rPr>
                        <a:t>Lotus</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68377.14</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18.68</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26.11</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271.54</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45610706"/>
                  </a:ext>
                </a:extLst>
              </a:tr>
              <a:tr h="242047">
                <a:tc>
                  <a:txBody>
                    <a:bodyPr/>
                    <a:lstStyle/>
                    <a:p>
                      <a:pPr algn="l" fontAlgn="b"/>
                      <a:r>
                        <a:rPr lang="en-IN" sz="1100" u="none" strike="noStrike">
                          <a:effectLst/>
                        </a:rPr>
                        <a:t>Land Rover</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68067.09</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16.14</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21.98</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322.52</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17799011"/>
                  </a:ext>
                </a:extLst>
              </a:tr>
              <a:tr h="242047">
                <a:tc>
                  <a:txBody>
                    <a:bodyPr/>
                    <a:lstStyle/>
                    <a:p>
                      <a:pPr algn="l" fontAlgn="b"/>
                      <a:r>
                        <a:rPr lang="en-IN" sz="1100" u="none" strike="noStrike">
                          <a:effectLst/>
                        </a:rPr>
                        <a:t>BMW</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62162.56</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20.70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29.13</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329.62</a:t>
                      </a:r>
                      <a:endParaRPr lang="en-IN" sz="1100" b="1"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28671025"/>
                  </a:ext>
                </a:extLst>
              </a:tr>
              <a:tr h="242047">
                <a:tc>
                  <a:txBody>
                    <a:bodyPr/>
                    <a:lstStyle/>
                    <a:p>
                      <a:pPr algn="l" fontAlgn="b"/>
                      <a:r>
                        <a:rPr lang="en-IN" sz="1100" u="none" strike="noStrike">
                          <a:effectLst/>
                        </a:rPr>
                        <a:t>Alfa Romeo</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61600.00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24.00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34.00</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dirty="0">
                          <a:effectLst/>
                        </a:rPr>
                        <a:t>237.00</a:t>
                      </a:r>
                      <a:endParaRPr lang="en-IN"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87305967"/>
                  </a:ext>
                </a:extLst>
              </a:tr>
            </a:tbl>
          </a:graphicData>
        </a:graphic>
      </p:graphicFrame>
      <p:sp>
        <p:nvSpPr>
          <p:cNvPr id="8" name="TextBox 7">
            <a:extLst>
              <a:ext uri="{FF2B5EF4-FFF2-40B4-BE49-F238E27FC236}">
                <a16:creationId xmlns:a16="http://schemas.microsoft.com/office/drawing/2014/main" id="{C959DCF5-097B-D840-5524-97113B8F451F}"/>
              </a:ext>
            </a:extLst>
          </p:cNvPr>
          <p:cNvSpPr txBox="1"/>
          <p:nvPr/>
        </p:nvSpPr>
        <p:spPr>
          <a:xfrm>
            <a:off x="1066800" y="5803900"/>
            <a:ext cx="10747248" cy="954107"/>
          </a:xfrm>
          <a:prstGeom prst="rect">
            <a:avLst/>
          </a:prstGeom>
          <a:noFill/>
        </p:spPr>
        <p:txBody>
          <a:bodyPr wrap="square" rtlCol="0">
            <a:spAutoFit/>
          </a:bodyPr>
          <a:lstStyle/>
          <a:p>
            <a:r>
              <a:rPr lang="en-IN" sz="2800" dirty="0"/>
              <a:t>Here are the average of Engine HP,MPG,MSRP for some brands.. For all brands go through the EXCEL Sheet.</a:t>
            </a:r>
          </a:p>
        </p:txBody>
      </p:sp>
    </p:spTree>
    <p:extLst>
      <p:ext uri="{BB962C8B-B14F-4D97-AF65-F5344CB8AC3E}">
        <p14:creationId xmlns:p14="http://schemas.microsoft.com/office/powerpoint/2010/main" val="3901642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E8065-DF55-5062-935F-7E55F3F4E0C5}"/>
              </a:ext>
            </a:extLst>
          </p:cNvPr>
          <p:cNvSpPr>
            <a:spLocks noGrp="1"/>
          </p:cNvSpPr>
          <p:nvPr>
            <p:ph type="title"/>
          </p:nvPr>
        </p:nvSpPr>
        <p:spPr/>
        <p:txBody>
          <a:bodyPr/>
          <a:lstStyle/>
          <a:p>
            <a:r>
              <a:rPr lang="en-US" b="1" dirty="0">
                <a:latin typeface="+mn-lt"/>
              </a:rPr>
              <a:t>TECH-STACK USED:</a:t>
            </a:r>
            <a:endParaRPr lang="en-IN" b="1" dirty="0">
              <a:latin typeface="+mn-lt"/>
            </a:endParaRPr>
          </a:p>
        </p:txBody>
      </p:sp>
      <p:sp>
        <p:nvSpPr>
          <p:cNvPr id="3" name="Content Placeholder 2">
            <a:extLst>
              <a:ext uri="{FF2B5EF4-FFF2-40B4-BE49-F238E27FC236}">
                <a16:creationId xmlns:a16="http://schemas.microsoft.com/office/drawing/2014/main" id="{671F8A42-C25C-0748-8E8F-0EA09E40D2AD}"/>
              </a:ext>
            </a:extLst>
          </p:cNvPr>
          <p:cNvSpPr>
            <a:spLocks noGrp="1"/>
          </p:cNvSpPr>
          <p:nvPr>
            <p:ph idx="1"/>
          </p:nvPr>
        </p:nvSpPr>
        <p:spPr/>
        <p:txBody>
          <a:bodyPr/>
          <a:lstStyle/>
          <a:p>
            <a:r>
              <a:rPr lang="en-US" dirty="0"/>
              <a:t>MS Excel 2019 for Data Analysis.</a:t>
            </a:r>
          </a:p>
          <a:p>
            <a:r>
              <a:rPr lang="en-US" dirty="0"/>
              <a:t>MS PowerPoint for Presentation.</a:t>
            </a:r>
          </a:p>
          <a:p>
            <a:r>
              <a:rPr lang="en-US" dirty="0">
                <a:solidFill>
                  <a:srgbClr val="181818"/>
                </a:solidFill>
                <a:effectLst/>
                <a:ea typeface="Calibri" panose="020F0502020204030204" pitchFamily="34" charset="0"/>
              </a:rPr>
              <a:t>Formula Functionality: Excel provides a wide</a:t>
            </a:r>
            <a:r>
              <a:rPr lang="en-US" spc="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range of built-in functions and formulas that</a:t>
            </a:r>
            <a:r>
              <a:rPr lang="en-US" spc="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allow</a:t>
            </a:r>
            <a:r>
              <a:rPr lang="en-US" spc="9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users</a:t>
            </a:r>
            <a:r>
              <a:rPr lang="en-US" spc="6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to</a:t>
            </a:r>
            <a:r>
              <a:rPr lang="en-US" spc="4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perform</a:t>
            </a:r>
            <a:r>
              <a:rPr lang="en-US" spc="-5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complex</a:t>
            </a:r>
            <a:r>
              <a:rPr lang="en-US" spc="3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calculations</a:t>
            </a:r>
            <a:r>
              <a:rPr lang="en-US" spc="26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and</a:t>
            </a:r>
            <a:r>
              <a:rPr lang="en-US" spc="-58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automate</a:t>
            </a:r>
            <a:r>
              <a:rPr lang="en-US" spc="11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tasks.</a:t>
            </a:r>
            <a:r>
              <a:rPr lang="en-US" spc="8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These</a:t>
            </a:r>
            <a:r>
              <a:rPr lang="en-US" spc="2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functions</a:t>
            </a:r>
            <a:r>
              <a:rPr lang="en-US" spc="-3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enable</a:t>
            </a:r>
            <a:r>
              <a:rPr lang="en-US" spc="-7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users</a:t>
            </a:r>
            <a:r>
              <a:rPr lang="en-US" spc="-3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to</a:t>
            </a:r>
            <a:r>
              <a:rPr lang="en-US" spc="-58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manipulate</a:t>
            </a:r>
            <a:r>
              <a:rPr lang="en-US" spc="-4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and</a:t>
            </a:r>
            <a:r>
              <a:rPr lang="en-US" spc="-3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analyze</a:t>
            </a:r>
            <a:r>
              <a:rPr lang="en-US" spc="35"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data</a:t>
            </a:r>
            <a:r>
              <a:rPr lang="en-US" spc="-80" dirty="0">
                <a:solidFill>
                  <a:srgbClr val="181818"/>
                </a:solidFill>
                <a:effectLst/>
                <a:ea typeface="Calibri" panose="020F0502020204030204" pitchFamily="34" charset="0"/>
              </a:rPr>
              <a:t> </a:t>
            </a:r>
            <a:r>
              <a:rPr lang="en-US" dirty="0">
                <a:solidFill>
                  <a:srgbClr val="181818"/>
                </a:solidFill>
                <a:effectLst/>
                <a:ea typeface="Calibri" panose="020F0502020204030204" pitchFamily="34" charset="0"/>
              </a:rPr>
              <a:t>efficiently.</a:t>
            </a:r>
            <a:endParaRPr lang="en-IN" dirty="0"/>
          </a:p>
        </p:txBody>
      </p:sp>
    </p:spTree>
    <p:extLst>
      <p:ext uri="{BB962C8B-B14F-4D97-AF65-F5344CB8AC3E}">
        <p14:creationId xmlns:p14="http://schemas.microsoft.com/office/powerpoint/2010/main" val="40440968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A0E4C-6BCC-D824-1CC4-AE484127EDA8}"/>
              </a:ext>
            </a:extLst>
          </p:cNvPr>
          <p:cNvSpPr>
            <a:spLocks noGrp="1"/>
          </p:cNvSpPr>
          <p:nvPr>
            <p:ph type="title"/>
          </p:nvPr>
        </p:nvSpPr>
        <p:spPr/>
        <p:txBody>
          <a:bodyPr/>
          <a:lstStyle/>
          <a:p>
            <a:r>
              <a:rPr lang="en-IN" b="1" dirty="0"/>
              <a:t>Link to </a:t>
            </a:r>
            <a:r>
              <a:rPr lang="en-IN" b="1" dirty="0" err="1"/>
              <a:t>Excek</a:t>
            </a:r>
            <a:r>
              <a:rPr lang="en-IN" b="1" dirty="0"/>
              <a:t> workbook</a:t>
            </a:r>
          </a:p>
        </p:txBody>
      </p:sp>
      <p:sp>
        <p:nvSpPr>
          <p:cNvPr id="3" name="Content Placeholder 2">
            <a:extLst>
              <a:ext uri="{FF2B5EF4-FFF2-40B4-BE49-F238E27FC236}">
                <a16:creationId xmlns:a16="http://schemas.microsoft.com/office/drawing/2014/main" id="{00B23863-EBCF-C3DB-2843-5506C4A855CA}"/>
              </a:ext>
            </a:extLst>
          </p:cNvPr>
          <p:cNvSpPr>
            <a:spLocks noGrp="1"/>
          </p:cNvSpPr>
          <p:nvPr>
            <p:ph idx="1"/>
          </p:nvPr>
        </p:nvSpPr>
        <p:spPr/>
        <p:txBody>
          <a:bodyPr/>
          <a:lstStyle/>
          <a:p>
            <a:pPr marL="0" indent="0">
              <a:buNone/>
            </a:pPr>
            <a:r>
              <a:rPr lang="en-IN" dirty="0"/>
              <a:t>                                https://docs.google.com/spreadsheets/d/17h0XF6kiaG25wgmyfUPDI0JcnY3xgbRE/edit?usp=drive_link&amp;ouid=107522417124927572865&amp;rtpof=true&amp;sd=true</a:t>
            </a:r>
          </a:p>
        </p:txBody>
      </p:sp>
    </p:spTree>
    <p:extLst>
      <p:ext uri="{BB962C8B-B14F-4D97-AF65-F5344CB8AC3E}">
        <p14:creationId xmlns:p14="http://schemas.microsoft.com/office/powerpoint/2010/main" val="28944862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BEB17D-097F-1154-C396-8D87C4915F64}"/>
              </a:ext>
            </a:extLst>
          </p:cNvPr>
          <p:cNvSpPr>
            <a:spLocks noGrp="1"/>
          </p:cNvSpPr>
          <p:nvPr>
            <p:ph idx="1"/>
          </p:nvPr>
        </p:nvSpPr>
        <p:spPr/>
        <p:txBody>
          <a:bodyPr/>
          <a:lstStyle/>
          <a:p>
            <a:pPr marL="0" indent="0" algn="ctr">
              <a:buNone/>
            </a:pPr>
            <a:endParaRPr lang="en-IN" dirty="0"/>
          </a:p>
          <a:p>
            <a:pPr marL="0" indent="0" algn="ctr">
              <a:buNone/>
            </a:pPr>
            <a:endParaRPr lang="en-IN" dirty="0"/>
          </a:p>
          <a:p>
            <a:pPr marL="0" indent="0" algn="ctr">
              <a:buNone/>
            </a:pPr>
            <a:endParaRPr lang="en-IN" dirty="0"/>
          </a:p>
          <a:p>
            <a:pPr marL="0" indent="0" algn="ctr">
              <a:buNone/>
            </a:pPr>
            <a:r>
              <a:rPr lang="en-IN" sz="6600" dirty="0"/>
              <a:t>Thank You…</a:t>
            </a:r>
            <a:r>
              <a:rPr lang="en-IN" sz="6600" dirty="0">
                <a:sym typeface="Wingdings" panose="05000000000000000000" pitchFamily="2" charset="2"/>
              </a:rPr>
              <a:t></a:t>
            </a:r>
            <a:endParaRPr lang="en-IN" sz="6600" dirty="0"/>
          </a:p>
          <a:p>
            <a:pPr marL="0" indent="0" algn="ctr">
              <a:buNone/>
            </a:pPr>
            <a:endParaRPr lang="en-IN" dirty="0"/>
          </a:p>
          <a:p>
            <a:pPr marL="0" indent="0" algn="ctr">
              <a:buNone/>
            </a:pPr>
            <a:endParaRPr lang="en-IN" dirty="0"/>
          </a:p>
        </p:txBody>
      </p:sp>
    </p:spTree>
    <p:extLst>
      <p:ext uri="{BB962C8B-B14F-4D97-AF65-F5344CB8AC3E}">
        <p14:creationId xmlns:p14="http://schemas.microsoft.com/office/powerpoint/2010/main" val="4132153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4ED0-6C62-2820-213F-0D7C05F40CEB}"/>
              </a:ext>
            </a:extLst>
          </p:cNvPr>
          <p:cNvSpPr>
            <a:spLocks noGrp="1"/>
          </p:cNvSpPr>
          <p:nvPr>
            <p:ph type="title"/>
          </p:nvPr>
        </p:nvSpPr>
        <p:spPr>
          <a:xfrm>
            <a:off x="838200" y="112878"/>
            <a:ext cx="10515600" cy="885606"/>
          </a:xfrm>
        </p:spPr>
        <p:txBody>
          <a:bodyPr/>
          <a:lstStyle/>
          <a:p>
            <a:r>
              <a:rPr lang="en-US" b="1" dirty="0">
                <a:latin typeface="+mn-lt"/>
              </a:rPr>
              <a:t>APPROACH:</a:t>
            </a:r>
            <a:endParaRPr lang="en-IN" b="1" dirty="0">
              <a:latin typeface="+mn-lt"/>
            </a:endParaRPr>
          </a:p>
        </p:txBody>
      </p:sp>
      <p:sp>
        <p:nvSpPr>
          <p:cNvPr id="3" name="Content Placeholder 2">
            <a:extLst>
              <a:ext uri="{FF2B5EF4-FFF2-40B4-BE49-F238E27FC236}">
                <a16:creationId xmlns:a16="http://schemas.microsoft.com/office/drawing/2014/main" id="{08284A68-22AE-C263-1A61-3D7C986136C2}"/>
              </a:ext>
            </a:extLst>
          </p:cNvPr>
          <p:cNvSpPr>
            <a:spLocks noGrp="1"/>
          </p:cNvSpPr>
          <p:nvPr>
            <p:ph idx="1"/>
          </p:nvPr>
        </p:nvSpPr>
        <p:spPr>
          <a:xfrm>
            <a:off x="838200" y="1166648"/>
            <a:ext cx="10515600" cy="5318235"/>
          </a:xfrm>
        </p:spPr>
        <p:txBody>
          <a:bodyPr/>
          <a:lstStyle/>
          <a:p>
            <a:r>
              <a:rPr lang="en-US" dirty="0"/>
              <a:t>Data Cleaning: Removing duplicates, Null Values, etc.</a:t>
            </a:r>
          </a:p>
          <a:p>
            <a:r>
              <a:rPr lang="en-US" dirty="0"/>
              <a:t>Understanding the relationships of columns.</a:t>
            </a:r>
          </a:p>
          <a:p>
            <a:r>
              <a:rPr lang="en-US" dirty="0"/>
              <a:t>Performing descriptive analysis for the given tasks.</a:t>
            </a:r>
          </a:p>
          <a:p>
            <a:r>
              <a:rPr lang="en-US" dirty="0"/>
              <a:t>Plotting the required graphs</a:t>
            </a:r>
            <a:r>
              <a:rPr lang="en-IN" dirty="0"/>
              <a:t>.</a:t>
            </a:r>
          </a:p>
          <a:p>
            <a:r>
              <a:rPr lang="en-IN" dirty="0"/>
              <a:t>Established and generated Insights through Data Analysis.</a:t>
            </a:r>
          </a:p>
          <a:p>
            <a:pPr marL="0" indent="0">
              <a:buNone/>
            </a:pPr>
            <a:endParaRPr lang="en-US" dirty="0"/>
          </a:p>
        </p:txBody>
      </p:sp>
    </p:spTree>
    <p:extLst>
      <p:ext uri="{BB962C8B-B14F-4D97-AF65-F5344CB8AC3E}">
        <p14:creationId xmlns:p14="http://schemas.microsoft.com/office/powerpoint/2010/main" val="2474226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CB100-59E1-8100-A4B6-17BCF63D12E4}"/>
              </a:ext>
            </a:extLst>
          </p:cNvPr>
          <p:cNvSpPr>
            <a:spLocks noGrp="1"/>
          </p:cNvSpPr>
          <p:nvPr>
            <p:ph type="title"/>
          </p:nvPr>
        </p:nvSpPr>
        <p:spPr>
          <a:xfrm>
            <a:off x="265820" y="133899"/>
            <a:ext cx="10515600" cy="791011"/>
          </a:xfrm>
        </p:spPr>
        <p:txBody>
          <a:bodyPr>
            <a:noAutofit/>
          </a:bodyPr>
          <a:lstStyle/>
          <a:p>
            <a:r>
              <a:rPr lang="en-US" sz="3600" b="1" u="sng" dirty="0">
                <a:latin typeface="+mn-lt"/>
              </a:rPr>
              <a:t>Data Cleaning:</a:t>
            </a:r>
            <a:br>
              <a:rPr lang="en-US" sz="3600" b="1" u="sng" dirty="0">
                <a:latin typeface="+mn-lt"/>
              </a:rPr>
            </a:br>
            <a:r>
              <a:rPr lang="en-US" sz="3600" b="1" dirty="0">
                <a:latin typeface="+mn-lt"/>
              </a:rPr>
              <a:t>Raw Data-</a:t>
            </a:r>
            <a:endParaRPr lang="en-IN" sz="3600" b="1" dirty="0">
              <a:latin typeface="+mn-lt"/>
            </a:endParaRPr>
          </a:p>
        </p:txBody>
      </p:sp>
      <p:pic>
        <p:nvPicPr>
          <p:cNvPr id="7" name="Content Placeholder 6">
            <a:extLst>
              <a:ext uri="{FF2B5EF4-FFF2-40B4-BE49-F238E27FC236}">
                <a16:creationId xmlns:a16="http://schemas.microsoft.com/office/drawing/2014/main" id="{ED017B79-F444-5B31-9B8D-8EF07F02D8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2408" y="1012473"/>
            <a:ext cx="10154006" cy="5711628"/>
          </a:xfrm>
        </p:spPr>
      </p:pic>
    </p:spTree>
    <p:extLst>
      <p:ext uri="{BB962C8B-B14F-4D97-AF65-F5344CB8AC3E}">
        <p14:creationId xmlns:p14="http://schemas.microsoft.com/office/powerpoint/2010/main" val="1717715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805F7-540C-0013-F292-2EF7B303A900}"/>
              </a:ext>
            </a:extLst>
          </p:cNvPr>
          <p:cNvSpPr>
            <a:spLocks noGrp="1"/>
          </p:cNvSpPr>
          <p:nvPr>
            <p:ph type="title"/>
          </p:nvPr>
        </p:nvSpPr>
        <p:spPr/>
        <p:txBody>
          <a:bodyPr>
            <a:normAutofit/>
          </a:bodyPr>
          <a:lstStyle/>
          <a:p>
            <a:r>
              <a:rPr lang="en-IN" sz="3600" b="1" dirty="0">
                <a:latin typeface="Calibri" panose="020F0502020204030204" pitchFamily="34" charset="0"/>
                <a:ea typeface="Calibri" panose="020F0502020204030204" pitchFamily="34" charset="0"/>
                <a:cs typeface="Calibri" panose="020F0502020204030204" pitchFamily="34" charset="0"/>
              </a:rPr>
              <a:t>Cleaned Data</a:t>
            </a:r>
          </a:p>
        </p:txBody>
      </p:sp>
      <p:pic>
        <p:nvPicPr>
          <p:cNvPr id="5" name="Content Placeholder 4">
            <a:extLst>
              <a:ext uri="{FF2B5EF4-FFF2-40B4-BE49-F238E27FC236}">
                <a16:creationId xmlns:a16="http://schemas.microsoft.com/office/drawing/2014/main" id="{421E2CF5-CEF1-EEE8-6F81-557D1D6E75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5460" y="1216404"/>
            <a:ext cx="10028339" cy="5385477"/>
          </a:xfrm>
        </p:spPr>
      </p:pic>
    </p:spTree>
    <p:extLst>
      <p:ext uri="{BB962C8B-B14F-4D97-AF65-F5344CB8AC3E}">
        <p14:creationId xmlns:p14="http://schemas.microsoft.com/office/powerpoint/2010/main" val="705008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AF886-E60C-CEE1-2AF4-80598D780FAC}"/>
              </a:ext>
            </a:extLst>
          </p:cNvPr>
          <p:cNvSpPr>
            <a:spLocks noGrp="1"/>
          </p:cNvSpPr>
          <p:nvPr>
            <p:ph type="title"/>
          </p:nvPr>
        </p:nvSpPr>
        <p:spPr>
          <a:xfrm>
            <a:off x="838200" y="112876"/>
            <a:ext cx="10515600" cy="1011731"/>
          </a:xfrm>
        </p:spPr>
        <p:txBody>
          <a:bodyPr/>
          <a:lstStyle/>
          <a:p>
            <a:r>
              <a:rPr lang="en-US" sz="2000" b="1" i="0" u="sng" strike="noStrike" dirty="0">
                <a:solidFill>
                  <a:srgbClr val="000000"/>
                </a:solidFill>
                <a:effectLst/>
                <a:highlight>
                  <a:srgbClr val="FFFF00"/>
                </a:highlight>
                <a:latin typeface="+mn-lt"/>
              </a:rPr>
              <a:t>TASK (1)</a:t>
            </a:r>
            <a:br>
              <a:rPr lang="en-US" sz="2000" b="1" i="0" u="sng" strike="noStrike" dirty="0">
                <a:solidFill>
                  <a:srgbClr val="000000"/>
                </a:solidFill>
                <a:effectLst/>
                <a:latin typeface="+mn-lt"/>
              </a:rPr>
            </a:br>
            <a:r>
              <a:rPr lang="en-US" sz="2000" b="1" i="0" u="sng" strike="noStrike" dirty="0">
                <a:solidFill>
                  <a:srgbClr val="000000"/>
                </a:solidFill>
                <a:effectLst/>
                <a:latin typeface="+mn-lt"/>
              </a:rPr>
              <a:t>Insight Required: </a:t>
            </a:r>
            <a:r>
              <a:rPr lang="en-US" sz="1800" b="1" u="none" strike="noStrike" dirty="0">
                <a:solidFill>
                  <a:srgbClr val="000000"/>
                </a:solidFill>
                <a:effectLst/>
                <a:latin typeface="Arial" panose="020B0604020202020204" pitchFamily="34" charset="0"/>
              </a:rPr>
              <a:t>How does the popularity of a car model vary across different market categories?</a:t>
            </a:r>
            <a:endParaRPr lang="en-IN" b="1" dirty="0"/>
          </a:p>
        </p:txBody>
      </p:sp>
      <p:sp>
        <p:nvSpPr>
          <p:cNvPr id="3" name="Content Placeholder 2">
            <a:extLst>
              <a:ext uri="{FF2B5EF4-FFF2-40B4-BE49-F238E27FC236}">
                <a16:creationId xmlns:a16="http://schemas.microsoft.com/office/drawing/2014/main" id="{3236479E-2EE4-2BA7-30C6-899125937B20}"/>
              </a:ext>
            </a:extLst>
          </p:cNvPr>
          <p:cNvSpPr>
            <a:spLocks noGrp="1"/>
          </p:cNvSpPr>
          <p:nvPr>
            <p:ph idx="1"/>
          </p:nvPr>
        </p:nvSpPr>
        <p:spPr>
          <a:xfrm>
            <a:off x="924910" y="1166648"/>
            <a:ext cx="10515600" cy="5052356"/>
          </a:xfrm>
        </p:spPr>
        <p:txBody>
          <a:bodyPr/>
          <a:lstStyle/>
          <a:p>
            <a:pPr marL="342900" indent="-342900">
              <a:buFont typeface="+mj-lt"/>
              <a:buAutoNum type="alphaUcPeriod"/>
            </a:pPr>
            <a:r>
              <a:rPr lang="en-US" sz="1800" b="1" i="1" u="none" strike="noStrike" dirty="0">
                <a:solidFill>
                  <a:srgbClr val="000000"/>
                </a:solidFill>
                <a:effectLst/>
              </a:rPr>
              <a:t>Create a pivot table that shows the number of car models in each market category and their corresponding popularity scores.</a:t>
            </a:r>
          </a:p>
          <a:p>
            <a:pPr marL="0" indent="0">
              <a:buNone/>
            </a:pPr>
            <a:endParaRPr lang="en-IN" dirty="0"/>
          </a:p>
        </p:txBody>
      </p:sp>
      <p:pic>
        <p:nvPicPr>
          <p:cNvPr id="6" name="Picture 5">
            <a:extLst>
              <a:ext uri="{FF2B5EF4-FFF2-40B4-BE49-F238E27FC236}">
                <a16:creationId xmlns:a16="http://schemas.microsoft.com/office/drawing/2014/main" id="{4E0EA5C5-58F8-B1AD-D178-4CC07625D5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5871" y="1724299"/>
            <a:ext cx="8819626" cy="4961039"/>
          </a:xfrm>
          <a:prstGeom prst="rect">
            <a:avLst/>
          </a:prstGeom>
        </p:spPr>
      </p:pic>
    </p:spTree>
    <p:extLst>
      <p:ext uri="{BB962C8B-B14F-4D97-AF65-F5344CB8AC3E}">
        <p14:creationId xmlns:p14="http://schemas.microsoft.com/office/powerpoint/2010/main" val="4129433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812D6-EA47-4603-A59B-6EF0432F3257}"/>
              </a:ext>
            </a:extLst>
          </p:cNvPr>
          <p:cNvSpPr>
            <a:spLocks noGrp="1"/>
          </p:cNvSpPr>
          <p:nvPr>
            <p:ph type="title"/>
          </p:nvPr>
        </p:nvSpPr>
        <p:spPr>
          <a:xfrm>
            <a:off x="756744" y="115615"/>
            <a:ext cx="10783615" cy="725213"/>
          </a:xfrm>
        </p:spPr>
        <p:txBody>
          <a:bodyPr>
            <a:normAutofit/>
          </a:bodyPr>
          <a:lstStyle/>
          <a:p>
            <a:r>
              <a:rPr lang="en-US" sz="2200" b="1" dirty="0">
                <a:latin typeface="+mn-lt"/>
              </a:rPr>
              <a:t>(B) </a:t>
            </a:r>
            <a:r>
              <a:rPr lang="en-US" sz="2200" b="1" i="1" u="none" strike="noStrike" dirty="0">
                <a:solidFill>
                  <a:srgbClr val="000000"/>
                </a:solidFill>
                <a:effectLst/>
                <a:latin typeface="+mn-lt"/>
              </a:rPr>
              <a:t>Create a combo chart that visualizes the relationship between market category and popularity.</a:t>
            </a:r>
            <a:endParaRPr lang="en-IN" sz="2200" b="1" i="1" dirty="0">
              <a:latin typeface="+mn-lt"/>
            </a:endParaRPr>
          </a:p>
        </p:txBody>
      </p:sp>
      <p:pic>
        <p:nvPicPr>
          <p:cNvPr id="7" name="Content Placeholder 6">
            <a:extLst>
              <a:ext uri="{FF2B5EF4-FFF2-40B4-BE49-F238E27FC236}">
                <a16:creationId xmlns:a16="http://schemas.microsoft.com/office/drawing/2014/main" id="{9FB393B8-4955-535B-5503-43F7A88FE19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36859" y="840828"/>
            <a:ext cx="10223384" cy="5750654"/>
          </a:xfrm>
        </p:spPr>
      </p:pic>
    </p:spTree>
    <p:extLst>
      <p:ext uri="{BB962C8B-B14F-4D97-AF65-F5344CB8AC3E}">
        <p14:creationId xmlns:p14="http://schemas.microsoft.com/office/powerpoint/2010/main" val="3432537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777</TotalTime>
  <Words>2067</Words>
  <Application>Microsoft Office PowerPoint</Application>
  <PresentationFormat>Widescreen</PresentationFormat>
  <Paragraphs>251</Paragraphs>
  <Slides>41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Agency FB</vt:lpstr>
      <vt:lpstr>Arial</vt:lpstr>
      <vt:lpstr>Arial Rounded MT Bold</vt:lpstr>
      <vt:lpstr>Calibri</vt:lpstr>
      <vt:lpstr>Calibri Light</vt:lpstr>
      <vt:lpstr>Wingdings</vt:lpstr>
      <vt:lpstr>Office Theme</vt:lpstr>
      <vt:lpstr>Analyzing the Impact of Car Features on Price and Profitability </vt:lpstr>
      <vt:lpstr>PROJECT DESCRIPTION:</vt:lpstr>
      <vt:lpstr>Dataset Description: "Car Features and MSRP"</vt:lpstr>
      <vt:lpstr>TECH-STACK USED:</vt:lpstr>
      <vt:lpstr>APPROACH:</vt:lpstr>
      <vt:lpstr>Data Cleaning: Raw Data-</vt:lpstr>
      <vt:lpstr>Cleaned Data</vt:lpstr>
      <vt:lpstr>TASK (1) Insight Required: How does the popularity of a car model vary across different market categories?</vt:lpstr>
      <vt:lpstr>(B) Create a combo chart that visualizes the relationship between market category and popularity.</vt:lpstr>
      <vt:lpstr>PowerPoint Presentation</vt:lpstr>
      <vt:lpstr>Task 2 Insight Required: What is the relationship between a car's engine power and its price?</vt:lpstr>
      <vt:lpstr>PowerPoint Presentation</vt:lpstr>
      <vt:lpstr>Task 3 Insight Required: Which car features are most important in determining a car's price?</vt:lpstr>
      <vt:lpstr>PowerPoint Presentation</vt:lpstr>
      <vt:lpstr>Regression And Correlation WRT MSRP</vt:lpstr>
      <vt:lpstr>Task 4 Insight Required: How does the average price of a car vary across different manufacturers?</vt:lpstr>
      <vt:lpstr>PowerPoint Presentation</vt:lpstr>
      <vt:lpstr>Task 5 Insight Required: What is the relationship between fuel efficiency and the number of cylinders in a car's engine?</vt:lpstr>
      <vt:lpstr>PowerPoint Presentation</vt:lpstr>
      <vt:lpstr>Building the Dashboard: </vt:lpstr>
      <vt:lpstr>Task 1:</vt:lpstr>
      <vt:lpstr>PowerPoint Presentation</vt:lpstr>
      <vt:lpstr>Insights:</vt:lpstr>
      <vt:lpstr>Task 2:</vt:lpstr>
      <vt:lpstr>PowerPoint Presentation</vt:lpstr>
      <vt:lpstr>Insights:</vt:lpstr>
      <vt:lpstr>Task 3:</vt:lpstr>
      <vt:lpstr>PowerPoint Presentation</vt:lpstr>
      <vt:lpstr>Insights:</vt:lpstr>
      <vt:lpstr>Task 4:</vt:lpstr>
      <vt:lpstr>Fuel efficiency of cars vary across different body styles:</vt:lpstr>
      <vt:lpstr>Fuel efficiency of cars vary across model year:</vt:lpstr>
      <vt:lpstr>Insights:</vt:lpstr>
      <vt:lpstr>Task 5:</vt:lpstr>
      <vt:lpstr>Average of MSRP</vt:lpstr>
      <vt:lpstr>Brand vs Average of Engine HP</vt:lpstr>
      <vt:lpstr>Brand vs Avg Of Highway MPG</vt:lpstr>
      <vt:lpstr>Brand vs Avg Of City MPG</vt:lpstr>
      <vt:lpstr>Calculation of the average horsepower, MPG, and MSRP for each car brand using AVERAGEIFS or Pivot Tables: </vt:lpstr>
      <vt:lpstr>Link to Excek workbook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Impact of Car Features on Price and Profitability </dc:title>
  <dc:creator>Vivek kushwaha</dc:creator>
  <cp:lastModifiedBy>Vivek kushwaha</cp:lastModifiedBy>
  <cp:revision>10</cp:revision>
  <dcterms:created xsi:type="dcterms:W3CDTF">2023-10-10T18:21:05Z</dcterms:created>
  <dcterms:modified xsi:type="dcterms:W3CDTF">2023-10-29T13:55:14Z</dcterms:modified>
</cp:coreProperties>
</file>

<file path=docProps/thumbnail.jpeg>
</file>